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8" r:id="rId3"/>
    <p:sldId id="257" r:id="rId4"/>
    <p:sldId id="2147482564" r:id="rId5"/>
    <p:sldId id="2147482565" r:id="rId6"/>
    <p:sldId id="2147473839" r:id="rId7"/>
    <p:sldId id="2147473840" r:id="rId8"/>
    <p:sldId id="2147482566" r:id="rId9"/>
    <p:sldId id="2147482567" r:id="rId10"/>
    <p:sldId id="2147473809" r:id="rId11"/>
    <p:sldId id="628" r:id="rId12"/>
    <p:sldId id="2147473857" r:id="rId13"/>
    <p:sldId id="2147479066" r:id="rId14"/>
    <p:sldId id="2147482556" r:id="rId15"/>
    <p:sldId id="2147479084" r:id="rId16"/>
    <p:sldId id="2147479063" r:id="rId17"/>
    <p:sldId id="2147482557" r:id="rId18"/>
    <p:sldId id="2147479086" r:id="rId19"/>
    <p:sldId id="2147482563" r:id="rId20"/>
    <p:sldId id="2147482569" r:id="rId21"/>
    <p:sldId id="2147482558" r:id="rId22"/>
    <p:sldId id="2147473850" r:id="rId23"/>
    <p:sldId id="2147473851" r:id="rId24"/>
    <p:sldId id="2147473853" r:id="rId25"/>
    <p:sldId id="2147473854" r:id="rId26"/>
    <p:sldId id="626" r:id="rId27"/>
    <p:sldId id="2147482559" r:id="rId28"/>
    <p:sldId id="2147482560" r:id="rId29"/>
    <p:sldId id="611" r:id="rId30"/>
    <p:sldId id="214748256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A6AE"/>
    <a:srgbClr val="C2264A"/>
    <a:srgbClr val="82C3C9"/>
    <a:srgbClr val="CB474B"/>
    <a:srgbClr val="CD4D4B"/>
    <a:srgbClr val="1A3999"/>
    <a:srgbClr val="49A9B1"/>
    <a:srgbClr val="EF96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33" autoAdjust="0"/>
    <p:restoredTop sz="94648"/>
  </p:normalViewPr>
  <p:slideViewPr>
    <p:cSldViewPr snapToGrid="0">
      <p:cViewPr varScale="1">
        <p:scale>
          <a:sx n="112" d="100"/>
          <a:sy n="112" d="100"/>
        </p:scale>
        <p:origin x="312"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D1CAB4-B7BE-EC45-B991-CE5E21045CDE}" type="datetimeFigureOut">
              <a:rPr lang="en-US" smtClean="0"/>
              <a:t>11/18/24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1F1DBE-E4D1-C347-85A9-83DDCABE84B7}" type="slidenum">
              <a:rPr lang="en-US" smtClean="0"/>
              <a:t>‹#›</a:t>
            </a:fld>
            <a:endParaRPr lang="en-US"/>
          </a:p>
        </p:txBody>
      </p:sp>
    </p:spTree>
    <p:extLst>
      <p:ext uri="{BB962C8B-B14F-4D97-AF65-F5344CB8AC3E}">
        <p14:creationId xmlns:p14="http://schemas.microsoft.com/office/powerpoint/2010/main" val="1537335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gdc6316f5a0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7" name="Google Shape;707;gdc6316f5a0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6273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g12378f74660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g12378f74660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2275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Is a “ probably very-low” risk good enough in the context of HIV, in our setting? Or should we strive for 0 risk?</a:t>
            </a:r>
            <a:endParaRPr lang="en-IT" b="1" dirty="0"/>
          </a:p>
          <a:p>
            <a:endParaRPr lang="en-I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ACFFB7-C86D-9B49-8245-FAEF8A5639AE}" type="slidenum">
              <a:rPr kumimoji="0" lang="en-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6631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AC2BFD-7DF5-43F3-B370-424F643A0134}"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3747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CA" b="0" i="0" dirty="0">
                <a:solidFill>
                  <a:srgbClr val="414141"/>
                </a:solidFill>
                <a:effectLst/>
                <a:latin typeface="Arial" panose="020B0604020202020204" pitchFamily="34" charset="0"/>
              </a:rPr>
              <a:t>The purpose of the International Feeding Choices Forum for People Living with HIV (INFORM+) is to foster collaboration, knowledge exchange, and research initiatives among forum members from different countries. The working group aims to address critical challenges in providing accurate and balanced feeding choice advice to people living with HIV, advance medical research in this area, and promote evidence-based clinical practice amongst providers.</a:t>
            </a:r>
          </a:p>
          <a:p>
            <a:endParaRPr lang="en-US" dirty="0"/>
          </a:p>
        </p:txBody>
      </p:sp>
      <p:sp>
        <p:nvSpPr>
          <p:cNvPr id="4" name="Slide Number Placeholder 3"/>
          <p:cNvSpPr>
            <a:spLocks noGrp="1"/>
          </p:cNvSpPr>
          <p:nvPr>
            <p:ph type="sldNum" sz="quarter" idx="5"/>
          </p:nvPr>
        </p:nvSpPr>
        <p:spPr/>
        <p:txBody>
          <a:bodyPr/>
          <a:lstStyle/>
          <a:p>
            <a:fld id="{5C1F1DBE-E4D1-C347-85A9-83DDCABE84B7}" type="slidenum">
              <a:rPr lang="en-US" smtClean="0"/>
              <a:t>20</a:t>
            </a:fld>
            <a:endParaRPr lang="en-US"/>
          </a:p>
        </p:txBody>
      </p:sp>
    </p:spTree>
    <p:extLst>
      <p:ext uri="{BB962C8B-B14F-4D97-AF65-F5344CB8AC3E}">
        <p14:creationId xmlns:p14="http://schemas.microsoft.com/office/powerpoint/2010/main" val="36784531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123ad02bf2e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123ad02bf2e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0151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23ad02bf2e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123ad02bf2e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7922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23ad02bf2e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123ad02bf2e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4167021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23ad02bf2e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123ad02bf2e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49510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0D07E-B181-F1FB-5E7A-73B8B1C8B7E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94772576-3D0E-5C27-E476-4BB2113433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3905C92A-B96F-10AA-1112-D66AB32C537C}"/>
              </a:ext>
            </a:extLst>
          </p:cNvPr>
          <p:cNvSpPr>
            <a:spLocks noGrp="1"/>
          </p:cNvSpPr>
          <p:nvPr>
            <p:ph type="dt" sz="half" idx="10"/>
          </p:nvPr>
        </p:nvSpPr>
        <p:spPr>
          <a:xfrm>
            <a:off x="838200" y="6356350"/>
            <a:ext cx="2743200" cy="365125"/>
          </a:xfrm>
          <a:prstGeom prst="rect">
            <a:avLst/>
          </a:prstGeom>
        </p:spPr>
        <p:txBody>
          <a:bodyPr/>
          <a:lstStyle/>
          <a:p>
            <a:fld id="{9B29F929-E255-43D3-9170-BBB4E4797E47}" type="datetimeFigureOut">
              <a:rPr lang="en-CA" smtClean="0"/>
              <a:t>2024-11-18</a:t>
            </a:fld>
            <a:endParaRPr lang="en-CA"/>
          </a:p>
        </p:txBody>
      </p:sp>
      <p:sp>
        <p:nvSpPr>
          <p:cNvPr id="5" name="Footer Placeholder 4">
            <a:extLst>
              <a:ext uri="{FF2B5EF4-FFF2-40B4-BE49-F238E27FC236}">
                <a16:creationId xmlns:a16="http://schemas.microsoft.com/office/drawing/2014/main" id="{7303FA04-26B4-D91B-F64B-2953A79BCD87}"/>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B427BDCE-AD4E-C3A1-2CD4-F87D176A404A}"/>
              </a:ext>
            </a:extLst>
          </p:cNvPr>
          <p:cNvSpPr>
            <a:spLocks noGrp="1"/>
          </p:cNvSpPr>
          <p:nvPr>
            <p:ph type="sldNum" sz="quarter" idx="12"/>
          </p:nvPr>
        </p:nvSpPr>
        <p:spPr>
          <a:xfrm>
            <a:off x="8610600" y="6356350"/>
            <a:ext cx="2743200" cy="365125"/>
          </a:xfrm>
          <a:prstGeom prst="rect">
            <a:avLst/>
          </a:prstGeom>
        </p:spPr>
        <p:txBody>
          <a:bodyPr/>
          <a:lstStyle/>
          <a:p>
            <a:fld id="{437F35DC-0C1F-41BC-9FF7-EFC91D0BABD9}" type="slidenum">
              <a:rPr lang="en-CA" smtClean="0"/>
              <a:t>‹#›</a:t>
            </a:fld>
            <a:endParaRPr lang="en-CA"/>
          </a:p>
        </p:txBody>
      </p:sp>
    </p:spTree>
    <p:extLst>
      <p:ext uri="{BB962C8B-B14F-4D97-AF65-F5344CB8AC3E}">
        <p14:creationId xmlns:p14="http://schemas.microsoft.com/office/powerpoint/2010/main" val="91818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5C0EE-41DB-6B06-FE64-BD9EA63428CC}"/>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86EF3ECC-99FD-21DF-04E9-C4F46B0385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7C2876D-196B-88E7-AE17-1A314A7DDDE9}"/>
              </a:ext>
            </a:extLst>
          </p:cNvPr>
          <p:cNvSpPr>
            <a:spLocks noGrp="1"/>
          </p:cNvSpPr>
          <p:nvPr>
            <p:ph type="dt" sz="half" idx="10"/>
          </p:nvPr>
        </p:nvSpPr>
        <p:spPr>
          <a:xfrm>
            <a:off x="838200" y="6356350"/>
            <a:ext cx="2743200" cy="365125"/>
          </a:xfrm>
          <a:prstGeom prst="rect">
            <a:avLst/>
          </a:prstGeom>
        </p:spPr>
        <p:txBody>
          <a:bodyPr/>
          <a:lstStyle/>
          <a:p>
            <a:fld id="{9B29F929-E255-43D3-9170-BBB4E4797E47}" type="datetimeFigureOut">
              <a:rPr lang="en-CA" smtClean="0"/>
              <a:t>2024-11-18</a:t>
            </a:fld>
            <a:endParaRPr lang="en-CA"/>
          </a:p>
        </p:txBody>
      </p:sp>
      <p:sp>
        <p:nvSpPr>
          <p:cNvPr id="5" name="Footer Placeholder 4">
            <a:extLst>
              <a:ext uri="{FF2B5EF4-FFF2-40B4-BE49-F238E27FC236}">
                <a16:creationId xmlns:a16="http://schemas.microsoft.com/office/drawing/2014/main" id="{8B0F1853-49B9-A4BA-EE5C-4046D92E3332}"/>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CAA5A2C4-1246-F963-322F-1C8B1B2EF0AE}"/>
              </a:ext>
            </a:extLst>
          </p:cNvPr>
          <p:cNvSpPr>
            <a:spLocks noGrp="1"/>
          </p:cNvSpPr>
          <p:nvPr>
            <p:ph type="sldNum" sz="quarter" idx="12"/>
          </p:nvPr>
        </p:nvSpPr>
        <p:spPr>
          <a:xfrm>
            <a:off x="8610600" y="6356350"/>
            <a:ext cx="2743200" cy="365125"/>
          </a:xfrm>
          <a:prstGeom prst="rect">
            <a:avLst/>
          </a:prstGeom>
        </p:spPr>
        <p:txBody>
          <a:bodyPr/>
          <a:lstStyle/>
          <a:p>
            <a:fld id="{437F35DC-0C1F-41BC-9FF7-EFC91D0BABD9}" type="slidenum">
              <a:rPr lang="en-CA" smtClean="0"/>
              <a:t>‹#›</a:t>
            </a:fld>
            <a:endParaRPr lang="en-CA"/>
          </a:p>
        </p:txBody>
      </p:sp>
    </p:spTree>
    <p:extLst>
      <p:ext uri="{BB962C8B-B14F-4D97-AF65-F5344CB8AC3E}">
        <p14:creationId xmlns:p14="http://schemas.microsoft.com/office/powerpoint/2010/main" val="5884051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B25B20-0B0F-1433-14DC-8D17341B22B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D628D4E3-E5EB-3EF6-C562-0CCC56BE01A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C2DB575-F4AD-624F-6F67-A5FAF93C4AE5}"/>
              </a:ext>
            </a:extLst>
          </p:cNvPr>
          <p:cNvSpPr>
            <a:spLocks noGrp="1"/>
          </p:cNvSpPr>
          <p:nvPr>
            <p:ph type="dt" sz="half" idx="10"/>
          </p:nvPr>
        </p:nvSpPr>
        <p:spPr>
          <a:xfrm>
            <a:off x="838200" y="6356350"/>
            <a:ext cx="2743200" cy="365125"/>
          </a:xfrm>
          <a:prstGeom prst="rect">
            <a:avLst/>
          </a:prstGeom>
        </p:spPr>
        <p:txBody>
          <a:bodyPr/>
          <a:lstStyle/>
          <a:p>
            <a:fld id="{9B29F929-E255-43D3-9170-BBB4E4797E47}" type="datetimeFigureOut">
              <a:rPr lang="en-CA" smtClean="0"/>
              <a:t>2024-11-18</a:t>
            </a:fld>
            <a:endParaRPr lang="en-CA"/>
          </a:p>
        </p:txBody>
      </p:sp>
      <p:sp>
        <p:nvSpPr>
          <p:cNvPr id="5" name="Footer Placeholder 4">
            <a:extLst>
              <a:ext uri="{FF2B5EF4-FFF2-40B4-BE49-F238E27FC236}">
                <a16:creationId xmlns:a16="http://schemas.microsoft.com/office/drawing/2014/main" id="{8C2DF28A-1EB5-32EF-D15A-6D80ADAB3A1C}"/>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479177B0-3054-C3FC-2C9D-DA841D2DEB62}"/>
              </a:ext>
            </a:extLst>
          </p:cNvPr>
          <p:cNvSpPr>
            <a:spLocks noGrp="1"/>
          </p:cNvSpPr>
          <p:nvPr>
            <p:ph type="sldNum" sz="quarter" idx="12"/>
          </p:nvPr>
        </p:nvSpPr>
        <p:spPr>
          <a:xfrm>
            <a:off x="8610600" y="6356350"/>
            <a:ext cx="2743200" cy="365125"/>
          </a:xfrm>
          <a:prstGeom prst="rect">
            <a:avLst/>
          </a:prstGeom>
        </p:spPr>
        <p:txBody>
          <a:bodyPr/>
          <a:lstStyle/>
          <a:p>
            <a:fld id="{437F35DC-0C1F-41BC-9FF7-EFC91D0BABD9}" type="slidenum">
              <a:rPr lang="en-CA" smtClean="0"/>
              <a:t>‹#›</a:t>
            </a:fld>
            <a:endParaRPr lang="en-CA"/>
          </a:p>
        </p:txBody>
      </p:sp>
    </p:spTree>
    <p:extLst>
      <p:ext uri="{BB962C8B-B14F-4D97-AF65-F5344CB8AC3E}">
        <p14:creationId xmlns:p14="http://schemas.microsoft.com/office/powerpoint/2010/main" val="3706003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p:nvPr/>
        </p:nvSpPr>
        <p:spPr>
          <a:xfrm>
            <a:off x="0" y="0"/>
            <a:ext cx="12192000" cy="810000"/>
          </a:xfrm>
          <a:prstGeom prst="rect">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4"/>
          <p:cNvSpPr txBox="1">
            <a:spLocks noGrp="1"/>
          </p:cNvSpPr>
          <p:nvPr>
            <p:ph type="title"/>
          </p:nvPr>
        </p:nvSpPr>
        <p:spPr>
          <a:xfrm>
            <a:off x="191200" y="66800"/>
            <a:ext cx="11809600" cy="632400"/>
          </a:xfrm>
          <a:prstGeom prst="rect">
            <a:avLst/>
          </a:prstGeom>
        </p:spPr>
        <p:txBody>
          <a:bodyPr spcFirstLastPara="1" wrap="square" lIns="91425" tIns="91425" rIns="91425" bIns="91425" anchor="t" anchorCtr="0">
            <a:normAutofit/>
          </a:bodyPr>
          <a:lstStyle>
            <a:lvl1pPr lvl="0">
              <a:spcBef>
                <a:spcPts val="0"/>
              </a:spcBef>
              <a:spcAft>
                <a:spcPts val="0"/>
              </a:spcAft>
              <a:buSzPts val="2300"/>
              <a:buNone/>
              <a:defRPr sz="3067"/>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191200" y="1180833"/>
            <a:ext cx="11809600" cy="52324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0" name="Google Shape;20;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92512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3CA879-0CDA-6626-664C-E879BA940E2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6B5FA28-0A95-53E4-5FDC-158EE60C58B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8515C21-1C11-645B-3D03-F4B92B50505C}"/>
              </a:ext>
            </a:extLst>
          </p:cNvPr>
          <p:cNvSpPr>
            <a:spLocks noGrp="1"/>
          </p:cNvSpPr>
          <p:nvPr>
            <p:ph type="dt" sz="half" idx="10"/>
          </p:nvPr>
        </p:nvSpPr>
        <p:spPr>
          <a:xfrm>
            <a:off x="838200" y="6356350"/>
            <a:ext cx="2743200" cy="365125"/>
          </a:xfrm>
          <a:prstGeom prst="rect">
            <a:avLst/>
          </a:prstGeom>
        </p:spPr>
        <p:txBody>
          <a:bodyPr/>
          <a:lstStyle/>
          <a:p>
            <a:fld id="{9B29F929-E255-43D3-9170-BBB4E4797E47}" type="datetimeFigureOut">
              <a:rPr lang="en-CA" smtClean="0"/>
              <a:t>2024-11-18</a:t>
            </a:fld>
            <a:endParaRPr lang="en-CA"/>
          </a:p>
        </p:txBody>
      </p:sp>
      <p:sp>
        <p:nvSpPr>
          <p:cNvPr id="5" name="Footer Placeholder 4">
            <a:extLst>
              <a:ext uri="{FF2B5EF4-FFF2-40B4-BE49-F238E27FC236}">
                <a16:creationId xmlns:a16="http://schemas.microsoft.com/office/drawing/2014/main" id="{7B4FC3A3-E8CD-E8D4-A577-9B3359158A95}"/>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07358DEA-92BF-3EEE-70C3-1A49FDAFE4F1}"/>
              </a:ext>
            </a:extLst>
          </p:cNvPr>
          <p:cNvSpPr>
            <a:spLocks noGrp="1"/>
          </p:cNvSpPr>
          <p:nvPr>
            <p:ph type="sldNum" sz="quarter" idx="12"/>
          </p:nvPr>
        </p:nvSpPr>
        <p:spPr>
          <a:xfrm>
            <a:off x="8610600" y="6356350"/>
            <a:ext cx="2743200" cy="365125"/>
          </a:xfrm>
          <a:prstGeom prst="rect">
            <a:avLst/>
          </a:prstGeom>
        </p:spPr>
        <p:txBody>
          <a:bodyPr/>
          <a:lstStyle/>
          <a:p>
            <a:fld id="{437F35DC-0C1F-41BC-9FF7-EFC91D0BABD9}" type="slidenum">
              <a:rPr lang="en-CA" smtClean="0"/>
              <a:t>‹#›</a:t>
            </a:fld>
            <a:endParaRPr lang="en-CA"/>
          </a:p>
        </p:txBody>
      </p:sp>
    </p:spTree>
    <p:extLst>
      <p:ext uri="{BB962C8B-B14F-4D97-AF65-F5344CB8AC3E}">
        <p14:creationId xmlns:p14="http://schemas.microsoft.com/office/powerpoint/2010/main" val="1396260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EF5D0-737F-2FB6-A718-D8345533EE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77E2928F-BB86-966D-B1C3-C6B194C821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F2000A-3F71-3951-9330-F3F28B4ED44E}"/>
              </a:ext>
            </a:extLst>
          </p:cNvPr>
          <p:cNvSpPr>
            <a:spLocks noGrp="1"/>
          </p:cNvSpPr>
          <p:nvPr>
            <p:ph type="dt" sz="half" idx="10"/>
          </p:nvPr>
        </p:nvSpPr>
        <p:spPr>
          <a:xfrm>
            <a:off x="838200" y="6356350"/>
            <a:ext cx="2743200" cy="365125"/>
          </a:xfrm>
          <a:prstGeom prst="rect">
            <a:avLst/>
          </a:prstGeom>
        </p:spPr>
        <p:txBody>
          <a:bodyPr/>
          <a:lstStyle/>
          <a:p>
            <a:fld id="{9B29F929-E255-43D3-9170-BBB4E4797E47}" type="datetimeFigureOut">
              <a:rPr lang="en-CA" smtClean="0"/>
              <a:t>2024-11-18</a:t>
            </a:fld>
            <a:endParaRPr lang="en-CA"/>
          </a:p>
        </p:txBody>
      </p:sp>
      <p:sp>
        <p:nvSpPr>
          <p:cNvPr id="5" name="Footer Placeholder 4">
            <a:extLst>
              <a:ext uri="{FF2B5EF4-FFF2-40B4-BE49-F238E27FC236}">
                <a16:creationId xmlns:a16="http://schemas.microsoft.com/office/drawing/2014/main" id="{0FF2AA67-C19A-4A39-DDB3-1E45681E4C58}"/>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6" name="Slide Number Placeholder 5">
            <a:extLst>
              <a:ext uri="{FF2B5EF4-FFF2-40B4-BE49-F238E27FC236}">
                <a16:creationId xmlns:a16="http://schemas.microsoft.com/office/drawing/2014/main" id="{7494C523-DEAF-C55D-A390-BDEC13FE9E10}"/>
              </a:ext>
            </a:extLst>
          </p:cNvPr>
          <p:cNvSpPr>
            <a:spLocks noGrp="1"/>
          </p:cNvSpPr>
          <p:nvPr>
            <p:ph type="sldNum" sz="quarter" idx="12"/>
          </p:nvPr>
        </p:nvSpPr>
        <p:spPr>
          <a:xfrm>
            <a:off x="8610600" y="6356350"/>
            <a:ext cx="2743200" cy="365125"/>
          </a:xfrm>
          <a:prstGeom prst="rect">
            <a:avLst/>
          </a:prstGeom>
        </p:spPr>
        <p:txBody>
          <a:bodyPr/>
          <a:lstStyle/>
          <a:p>
            <a:fld id="{437F35DC-0C1F-41BC-9FF7-EFC91D0BABD9}" type="slidenum">
              <a:rPr lang="en-CA" smtClean="0"/>
              <a:t>‹#›</a:t>
            </a:fld>
            <a:endParaRPr lang="en-CA"/>
          </a:p>
        </p:txBody>
      </p:sp>
    </p:spTree>
    <p:extLst>
      <p:ext uri="{BB962C8B-B14F-4D97-AF65-F5344CB8AC3E}">
        <p14:creationId xmlns:p14="http://schemas.microsoft.com/office/powerpoint/2010/main" val="27936264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5316C-131A-3521-B4E4-4F7E7DEE6F2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7DCB25B-8389-6A23-9AC8-EE77950DE7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55CFF00A-FA57-6E95-643A-202428D575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C70C0DA-13F4-41A6-BFAF-97F13958B2DC}"/>
              </a:ext>
            </a:extLst>
          </p:cNvPr>
          <p:cNvSpPr>
            <a:spLocks noGrp="1"/>
          </p:cNvSpPr>
          <p:nvPr>
            <p:ph type="dt" sz="half" idx="10"/>
          </p:nvPr>
        </p:nvSpPr>
        <p:spPr>
          <a:xfrm>
            <a:off x="838200" y="6356350"/>
            <a:ext cx="2743200" cy="365125"/>
          </a:xfrm>
          <a:prstGeom prst="rect">
            <a:avLst/>
          </a:prstGeom>
        </p:spPr>
        <p:txBody>
          <a:bodyPr/>
          <a:lstStyle/>
          <a:p>
            <a:fld id="{9B29F929-E255-43D3-9170-BBB4E4797E47}" type="datetimeFigureOut">
              <a:rPr lang="en-CA" smtClean="0"/>
              <a:t>2024-11-18</a:t>
            </a:fld>
            <a:endParaRPr lang="en-CA"/>
          </a:p>
        </p:txBody>
      </p:sp>
      <p:sp>
        <p:nvSpPr>
          <p:cNvPr id="6" name="Footer Placeholder 5">
            <a:extLst>
              <a:ext uri="{FF2B5EF4-FFF2-40B4-BE49-F238E27FC236}">
                <a16:creationId xmlns:a16="http://schemas.microsoft.com/office/drawing/2014/main" id="{D586A845-E88B-610D-7931-FCB019966AC6}"/>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9CE09420-CFC7-247B-A8C8-8388840EB2D1}"/>
              </a:ext>
            </a:extLst>
          </p:cNvPr>
          <p:cNvSpPr>
            <a:spLocks noGrp="1"/>
          </p:cNvSpPr>
          <p:nvPr>
            <p:ph type="sldNum" sz="quarter" idx="12"/>
          </p:nvPr>
        </p:nvSpPr>
        <p:spPr>
          <a:xfrm>
            <a:off x="8610600" y="6356350"/>
            <a:ext cx="2743200" cy="365125"/>
          </a:xfrm>
          <a:prstGeom prst="rect">
            <a:avLst/>
          </a:prstGeom>
        </p:spPr>
        <p:txBody>
          <a:bodyPr/>
          <a:lstStyle/>
          <a:p>
            <a:fld id="{437F35DC-0C1F-41BC-9FF7-EFC91D0BABD9}" type="slidenum">
              <a:rPr lang="en-CA" smtClean="0"/>
              <a:t>‹#›</a:t>
            </a:fld>
            <a:endParaRPr lang="en-CA"/>
          </a:p>
        </p:txBody>
      </p:sp>
    </p:spTree>
    <p:extLst>
      <p:ext uri="{BB962C8B-B14F-4D97-AF65-F5344CB8AC3E}">
        <p14:creationId xmlns:p14="http://schemas.microsoft.com/office/powerpoint/2010/main" val="2270686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29CB0-67E8-EEAB-8C54-5DAA167C83BF}"/>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3BBA563-3084-088A-EF2F-032DB13F72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347FF8-A28C-6926-BFF5-94030607B5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035828C5-7E48-007F-7D4F-118FF97170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A35A3B-F465-254E-90A2-583D2D6FAB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49865FC1-2261-5BD6-D281-A84B2BF4E7FE}"/>
              </a:ext>
            </a:extLst>
          </p:cNvPr>
          <p:cNvSpPr>
            <a:spLocks noGrp="1"/>
          </p:cNvSpPr>
          <p:nvPr>
            <p:ph type="dt" sz="half" idx="10"/>
          </p:nvPr>
        </p:nvSpPr>
        <p:spPr>
          <a:xfrm>
            <a:off x="838200" y="6356350"/>
            <a:ext cx="2743200" cy="365125"/>
          </a:xfrm>
          <a:prstGeom prst="rect">
            <a:avLst/>
          </a:prstGeom>
        </p:spPr>
        <p:txBody>
          <a:bodyPr/>
          <a:lstStyle/>
          <a:p>
            <a:fld id="{9B29F929-E255-43D3-9170-BBB4E4797E47}" type="datetimeFigureOut">
              <a:rPr lang="en-CA" smtClean="0"/>
              <a:t>2024-11-18</a:t>
            </a:fld>
            <a:endParaRPr lang="en-CA"/>
          </a:p>
        </p:txBody>
      </p:sp>
      <p:sp>
        <p:nvSpPr>
          <p:cNvPr id="8" name="Footer Placeholder 7">
            <a:extLst>
              <a:ext uri="{FF2B5EF4-FFF2-40B4-BE49-F238E27FC236}">
                <a16:creationId xmlns:a16="http://schemas.microsoft.com/office/drawing/2014/main" id="{120FF8C4-2582-6F3F-B2AB-FA1CE877501B}"/>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9" name="Slide Number Placeholder 8">
            <a:extLst>
              <a:ext uri="{FF2B5EF4-FFF2-40B4-BE49-F238E27FC236}">
                <a16:creationId xmlns:a16="http://schemas.microsoft.com/office/drawing/2014/main" id="{938CBBD4-916E-C2B5-9AD6-C3A419172572}"/>
              </a:ext>
            </a:extLst>
          </p:cNvPr>
          <p:cNvSpPr>
            <a:spLocks noGrp="1"/>
          </p:cNvSpPr>
          <p:nvPr>
            <p:ph type="sldNum" sz="quarter" idx="12"/>
          </p:nvPr>
        </p:nvSpPr>
        <p:spPr>
          <a:xfrm>
            <a:off x="8610600" y="6356350"/>
            <a:ext cx="2743200" cy="365125"/>
          </a:xfrm>
          <a:prstGeom prst="rect">
            <a:avLst/>
          </a:prstGeom>
        </p:spPr>
        <p:txBody>
          <a:bodyPr/>
          <a:lstStyle/>
          <a:p>
            <a:fld id="{437F35DC-0C1F-41BC-9FF7-EFC91D0BABD9}" type="slidenum">
              <a:rPr lang="en-CA" smtClean="0"/>
              <a:t>‹#›</a:t>
            </a:fld>
            <a:endParaRPr lang="en-CA"/>
          </a:p>
        </p:txBody>
      </p:sp>
    </p:spTree>
    <p:extLst>
      <p:ext uri="{BB962C8B-B14F-4D97-AF65-F5344CB8AC3E}">
        <p14:creationId xmlns:p14="http://schemas.microsoft.com/office/powerpoint/2010/main" val="952176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83022-40A8-B859-4C61-9D55317D1C6D}"/>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2ED8B18D-6628-F802-4E3D-102A0E2D0762}"/>
              </a:ext>
            </a:extLst>
          </p:cNvPr>
          <p:cNvSpPr>
            <a:spLocks noGrp="1"/>
          </p:cNvSpPr>
          <p:nvPr>
            <p:ph type="dt" sz="half" idx="10"/>
          </p:nvPr>
        </p:nvSpPr>
        <p:spPr>
          <a:xfrm>
            <a:off x="838200" y="6356350"/>
            <a:ext cx="2743200" cy="365125"/>
          </a:xfrm>
          <a:prstGeom prst="rect">
            <a:avLst/>
          </a:prstGeom>
        </p:spPr>
        <p:txBody>
          <a:bodyPr/>
          <a:lstStyle/>
          <a:p>
            <a:fld id="{9B29F929-E255-43D3-9170-BBB4E4797E47}" type="datetimeFigureOut">
              <a:rPr lang="en-CA" smtClean="0"/>
              <a:t>2024-11-18</a:t>
            </a:fld>
            <a:endParaRPr lang="en-CA"/>
          </a:p>
        </p:txBody>
      </p:sp>
      <p:sp>
        <p:nvSpPr>
          <p:cNvPr id="4" name="Footer Placeholder 3">
            <a:extLst>
              <a:ext uri="{FF2B5EF4-FFF2-40B4-BE49-F238E27FC236}">
                <a16:creationId xmlns:a16="http://schemas.microsoft.com/office/drawing/2014/main" id="{F65844CE-3FB2-DC82-CDC4-2772AE908C47}"/>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5" name="Slide Number Placeholder 4">
            <a:extLst>
              <a:ext uri="{FF2B5EF4-FFF2-40B4-BE49-F238E27FC236}">
                <a16:creationId xmlns:a16="http://schemas.microsoft.com/office/drawing/2014/main" id="{797ADB5C-2180-84A7-322C-035E20039238}"/>
              </a:ext>
            </a:extLst>
          </p:cNvPr>
          <p:cNvSpPr>
            <a:spLocks noGrp="1"/>
          </p:cNvSpPr>
          <p:nvPr>
            <p:ph type="sldNum" sz="quarter" idx="12"/>
          </p:nvPr>
        </p:nvSpPr>
        <p:spPr>
          <a:xfrm>
            <a:off x="8610600" y="6356350"/>
            <a:ext cx="2743200" cy="365125"/>
          </a:xfrm>
          <a:prstGeom prst="rect">
            <a:avLst/>
          </a:prstGeom>
        </p:spPr>
        <p:txBody>
          <a:bodyPr/>
          <a:lstStyle/>
          <a:p>
            <a:fld id="{437F35DC-0C1F-41BC-9FF7-EFC91D0BABD9}" type="slidenum">
              <a:rPr lang="en-CA" smtClean="0"/>
              <a:t>‹#›</a:t>
            </a:fld>
            <a:endParaRPr lang="en-CA"/>
          </a:p>
        </p:txBody>
      </p:sp>
    </p:spTree>
    <p:extLst>
      <p:ext uri="{BB962C8B-B14F-4D97-AF65-F5344CB8AC3E}">
        <p14:creationId xmlns:p14="http://schemas.microsoft.com/office/powerpoint/2010/main" val="2343186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495DC7-DD0B-3654-154E-1FB7343D67B1}"/>
              </a:ext>
            </a:extLst>
          </p:cNvPr>
          <p:cNvSpPr>
            <a:spLocks noGrp="1"/>
          </p:cNvSpPr>
          <p:nvPr>
            <p:ph type="dt" sz="half" idx="10"/>
          </p:nvPr>
        </p:nvSpPr>
        <p:spPr>
          <a:xfrm>
            <a:off x="838200" y="6356350"/>
            <a:ext cx="2743200" cy="365125"/>
          </a:xfrm>
          <a:prstGeom prst="rect">
            <a:avLst/>
          </a:prstGeom>
        </p:spPr>
        <p:txBody>
          <a:bodyPr/>
          <a:lstStyle/>
          <a:p>
            <a:fld id="{9B29F929-E255-43D3-9170-BBB4E4797E47}" type="datetimeFigureOut">
              <a:rPr lang="en-CA" smtClean="0"/>
              <a:t>2024-11-18</a:t>
            </a:fld>
            <a:endParaRPr lang="en-CA"/>
          </a:p>
        </p:txBody>
      </p:sp>
      <p:sp>
        <p:nvSpPr>
          <p:cNvPr id="3" name="Footer Placeholder 2">
            <a:extLst>
              <a:ext uri="{FF2B5EF4-FFF2-40B4-BE49-F238E27FC236}">
                <a16:creationId xmlns:a16="http://schemas.microsoft.com/office/drawing/2014/main" id="{977B20E0-7303-6661-6F4C-71BBF32CC8F6}"/>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4" name="Slide Number Placeholder 3">
            <a:extLst>
              <a:ext uri="{FF2B5EF4-FFF2-40B4-BE49-F238E27FC236}">
                <a16:creationId xmlns:a16="http://schemas.microsoft.com/office/drawing/2014/main" id="{8E5152CD-0D86-FBEC-DB5A-82C683308592}"/>
              </a:ext>
            </a:extLst>
          </p:cNvPr>
          <p:cNvSpPr>
            <a:spLocks noGrp="1"/>
          </p:cNvSpPr>
          <p:nvPr>
            <p:ph type="sldNum" sz="quarter" idx="12"/>
          </p:nvPr>
        </p:nvSpPr>
        <p:spPr>
          <a:xfrm>
            <a:off x="8610600" y="6356350"/>
            <a:ext cx="2743200" cy="365125"/>
          </a:xfrm>
          <a:prstGeom prst="rect">
            <a:avLst/>
          </a:prstGeom>
        </p:spPr>
        <p:txBody>
          <a:bodyPr/>
          <a:lstStyle/>
          <a:p>
            <a:fld id="{437F35DC-0C1F-41BC-9FF7-EFC91D0BABD9}" type="slidenum">
              <a:rPr lang="en-CA" smtClean="0"/>
              <a:t>‹#›</a:t>
            </a:fld>
            <a:endParaRPr lang="en-CA"/>
          </a:p>
        </p:txBody>
      </p:sp>
    </p:spTree>
    <p:extLst>
      <p:ext uri="{BB962C8B-B14F-4D97-AF65-F5344CB8AC3E}">
        <p14:creationId xmlns:p14="http://schemas.microsoft.com/office/powerpoint/2010/main" val="4134227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E72DF-E471-F527-9FC5-ABC0DE2B9E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908452F0-A92E-A2F8-8FDA-EA07ABCC4C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0D23A0E4-E143-AD25-4282-A59C2D7279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385C6B-FE17-D27E-14DC-759CB812C2E4}"/>
              </a:ext>
            </a:extLst>
          </p:cNvPr>
          <p:cNvSpPr>
            <a:spLocks noGrp="1"/>
          </p:cNvSpPr>
          <p:nvPr>
            <p:ph type="dt" sz="half" idx="10"/>
          </p:nvPr>
        </p:nvSpPr>
        <p:spPr>
          <a:xfrm>
            <a:off x="838200" y="6356350"/>
            <a:ext cx="2743200" cy="365125"/>
          </a:xfrm>
          <a:prstGeom prst="rect">
            <a:avLst/>
          </a:prstGeom>
        </p:spPr>
        <p:txBody>
          <a:bodyPr/>
          <a:lstStyle/>
          <a:p>
            <a:fld id="{9B29F929-E255-43D3-9170-BBB4E4797E47}" type="datetimeFigureOut">
              <a:rPr lang="en-CA" smtClean="0"/>
              <a:t>2024-11-18</a:t>
            </a:fld>
            <a:endParaRPr lang="en-CA"/>
          </a:p>
        </p:txBody>
      </p:sp>
      <p:sp>
        <p:nvSpPr>
          <p:cNvPr id="6" name="Footer Placeholder 5">
            <a:extLst>
              <a:ext uri="{FF2B5EF4-FFF2-40B4-BE49-F238E27FC236}">
                <a16:creationId xmlns:a16="http://schemas.microsoft.com/office/drawing/2014/main" id="{0D24647D-A83E-CEC5-D9CB-5DE798140051}"/>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D385E754-9217-96D1-8B38-5B4B258220FC}"/>
              </a:ext>
            </a:extLst>
          </p:cNvPr>
          <p:cNvSpPr>
            <a:spLocks noGrp="1"/>
          </p:cNvSpPr>
          <p:nvPr>
            <p:ph type="sldNum" sz="quarter" idx="12"/>
          </p:nvPr>
        </p:nvSpPr>
        <p:spPr>
          <a:xfrm>
            <a:off x="8610600" y="6356350"/>
            <a:ext cx="2743200" cy="365125"/>
          </a:xfrm>
          <a:prstGeom prst="rect">
            <a:avLst/>
          </a:prstGeom>
        </p:spPr>
        <p:txBody>
          <a:bodyPr/>
          <a:lstStyle/>
          <a:p>
            <a:fld id="{437F35DC-0C1F-41BC-9FF7-EFC91D0BABD9}" type="slidenum">
              <a:rPr lang="en-CA" smtClean="0"/>
              <a:t>‹#›</a:t>
            </a:fld>
            <a:endParaRPr lang="en-CA"/>
          </a:p>
        </p:txBody>
      </p:sp>
    </p:spTree>
    <p:extLst>
      <p:ext uri="{BB962C8B-B14F-4D97-AF65-F5344CB8AC3E}">
        <p14:creationId xmlns:p14="http://schemas.microsoft.com/office/powerpoint/2010/main" val="881224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E050E-E3D1-A51F-254E-AB5B5504F5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CB53F139-08FE-39E0-78EE-7B5ED6DF97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31269EF5-DB23-D17D-1AE6-FC730FAA48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FF3512-6724-6DA1-59B6-3062FF35B54B}"/>
              </a:ext>
            </a:extLst>
          </p:cNvPr>
          <p:cNvSpPr>
            <a:spLocks noGrp="1"/>
          </p:cNvSpPr>
          <p:nvPr>
            <p:ph type="dt" sz="half" idx="10"/>
          </p:nvPr>
        </p:nvSpPr>
        <p:spPr>
          <a:xfrm>
            <a:off x="838200" y="6356350"/>
            <a:ext cx="2743200" cy="365125"/>
          </a:xfrm>
          <a:prstGeom prst="rect">
            <a:avLst/>
          </a:prstGeom>
        </p:spPr>
        <p:txBody>
          <a:bodyPr/>
          <a:lstStyle/>
          <a:p>
            <a:fld id="{9B29F929-E255-43D3-9170-BBB4E4797E47}" type="datetimeFigureOut">
              <a:rPr lang="en-CA" smtClean="0"/>
              <a:t>2024-11-18</a:t>
            </a:fld>
            <a:endParaRPr lang="en-CA"/>
          </a:p>
        </p:txBody>
      </p:sp>
      <p:sp>
        <p:nvSpPr>
          <p:cNvPr id="6" name="Footer Placeholder 5">
            <a:extLst>
              <a:ext uri="{FF2B5EF4-FFF2-40B4-BE49-F238E27FC236}">
                <a16:creationId xmlns:a16="http://schemas.microsoft.com/office/drawing/2014/main" id="{7994222D-002B-97AD-BE7F-A799F2514321}"/>
              </a:ext>
            </a:extLst>
          </p:cNvPr>
          <p:cNvSpPr>
            <a:spLocks noGrp="1"/>
          </p:cNvSpPr>
          <p:nvPr>
            <p:ph type="ftr" sz="quarter" idx="11"/>
          </p:nvPr>
        </p:nvSpPr>
        <p:spPr>
          <a:xfrm>
            <a:off x="4038600" y="6356350"/>
            <a:ext cx="4114800" cy="365125"/>
          </a:xfrm>
          <a:prstGeom prst="rect">
            <a:avLst/>
          </a:prstGeom>
        </p:spPr>
        <p:txBody>
          <a:bodyPr/>
          <a:lstStyle/>
          <a:p>
            <a:endParaRPr lang="en-CA"/>
          </a:p>
        </p:txBody>
      </p:sp>
      <p:sp>
        <p:nvSpPr>
          <p:cNvPr id="7" name="Slide Number Placeholder 6">
            <a:extLst>
              <a:ext uri="{FF2B5EF4-FFF2-40B4-BE49-F238E27FC236}">
                <a16:creationId xmlns:a16="http://schemas.microsoft.com/office/drawing/2014/main" id="{94FA4312-43A3-D94A-9530-E34D754CE741}"/>
              </a:ext>
            </a:extLst>
          </p:cNvPr>
          <p:cNvSpPr>
            <a:spLocks noGrp="1"/>
          </p:cNvSpPr>
          <p:nvPr>
            <p:ph type="sldNum" sz="quarter" idx="12"/>
          </p:nvPr>
        </p:nvSpPr>
        <p:spPr>
          <a:xfrm>
            <a:off x="8610600" y="6356350"/>
            <a:ext cx="2743200" cy="365125"/>
          </a:xfrm>
          <a:prstGeom prst="rect">
            <a:avLst/>
          </a:prstGeom>
        </p:spPr>
        <p:txBody>
          <a:bodyPr/>
          <a:lstStyle/>
          <a:p>
            <a:fld id="{437F35DC-0C1F-41BC-9FF7-EFC91D0BABD9}" type="slidenum">
              <a:rPr lang="en-CA" smtClean="0"/>
              <a:t>‹#›</a:t>
            </a:fld>
            <a:endParaRPr lang="en-CA"/>
          </a:p>
        </p:txBody>
      </p:sp>
    </p:spTree>
    <p:extLst>
      <p:ext uri="{BB962C8B-B14F-4D97-AF65-F5344CB8AC3E}">
        <p14:creationId xmlns:p14="http://schemas.microsoft.com/office/powerpoint/2010/main" val="1921054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6875EA1-1285-1EC1-0810-1954BF0796E5}"/>
              </a:ext>
            </a:extLst>
          </p:cNvPr>
          <p:cNvSpPr>
            <a:spLocks noGrp="1"/>
          </p:cNvSpPr>
          <p:nvPr>
            <p:ph type="title"/>
          </p:nvPr>
        </p:nvSpPr>
        <p:spPr>
          <a:xfrm>
            <a:off x="91068" y="144812"/>
            <a:ext cx="11941098" cy="1037218"/>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020B3AA9-1D88-1AD5-35A4-B92968B7E5BF}"/>
              </a:ext>
            </a:extLst>
          </p:cNvPr>
          <p:cNvSpPr>
            <a:spLocks noGrp="1"/>
          </p:cNvSpPr>
          <p:nvPr>
            <p:ph type="body" idx="1"/>
          </p:nvPr>
        </p:nvSpPr>
        <p:spPr>
          <a:xfrm>
            <a:off x="91067" y="1569147"/>
            <a:ext cx="11941097" cy="514404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cxnSp>
        <p:nvCxnSpPr>
          <p:cNvPr id="8" name="Straight Connector 7">
            <a:extLst>
              <a:ext uri="{FF2B5EF4-FFF2-40B4-BE49-F238E27FC236}">
                <a16:creationId xmlns:a16="http://schemas.microsoft.com/office/drawing/2014/main" id="{BDA96946-FACE-5B97-27D9-431277680037}"/>
              </a:ext>
            </a:extLst>
          </p:cNvPr>
          <p:cNvCxnSpPr/>
          <p:nvPr userDrawn="1"/>
        </p:nvCxnSpPr>
        <p:spPr>
          <a:xfrm>
            <a:off x="189571" y="1338146"/>
            <a:ext cx="11842593" cy="0"/>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42277469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hyperlink" Target="https://www.youtube.com/" TargetMode="Externa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mailto:logan.kennedy@wchospital.ca" TargetMode="External"/><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1.tiff"/><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 Id="rId9" Type="http://schemas.openxmlformats.org/officeDocument/2006/relationships/hyperlink" Target="http://www.wchchub.ca/"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59">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itle 2">
            <a:extLst>
              <a:ext uri="{FF2B5EF4-FFF2-40B4-BE49-F238E27FC236}">
                <a16:creationId xmlns:a16="http://schemas.microsoft.com/office/drawing/2014/main" id="{06133A04-F4AF-1D5A-8298-67DFAD35620D}"/>
              </a:ext>
            </a:extLst>
          </p:cNvPr>
          <p:cNvSpPr>
            <a:spLocks noGrp="1"/>
          </p:cNvSpPr>
          <p:nvPr>
            <p:ph type="ctrTitle"/>
          </p:nvPr>
        </p:nvSpPr>
        <p:spPr>
          <a:xfrm>
            <a:off x="1273924" y="1131294"/>
            <a:ext cx="9842237" cy="1325563"/>
          </a:xfrm>
        </p:spPr>
        <p:txBody>
          <a:bodyPr vert="horz" lIns="91440" tIns="45720" rIns="91440" bIns="45720" rtlCol="0" anchor="ctr">
            <a:normAutofit fontScale="90000"/>
          </a:bodyPr>
          <a:lstStyle/>
          <a:p>
            <a:pPr algn="l"/>
            <a:r>
              <a:rPr lang="en-US" sz="6000" dirty="0"/>
              <a:t>WHAT IS NEW WITH INFANT FEEDING AND HIV?</a:t>
            </a:r>
            <a:br>
              <a:rPr lang="en-US" sz="6000" dirty="0">
                <a:solidFill>
                  <a:schemeClr val="tx1">
                    <a:lumMod val="65000"/>
                    <a:lumOff val="35000"/>
                  </a:schemeClr>
                </a:solidFill>
              </a:rPr>
            </a:br>
            <a:endParaRPr lang="en-US" sz="5600" b="1" kern="1200" dirty="0">
              <a:solidFill>
                <a:schemeClr val="tx1"/>
              </a:solidFill>
              <a:latin typeface="+mj-lt"/>
              <a:ea typeface="+mj-ea"/>
              <a:cs typeface="+mj-cs"/>
            </a:endParaRPr>
          </a:p>
        </p:txBody>
      </p:sp>
      <p:cxnSp>
        <p:nvCxnSpPr>
          <p:cNvPr id="61" name="Straight Connector 6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15890" y="356812"/>
            <a:ext cx="0" cy="6492875"/>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62" name="Graphic 12">
            <a:extLst>
              <a:ext uri="{FF2B5EF4-FFF2-40B4-BE49-F238E27FC236}">
                <a16:creationId xmlns:a16="http://schemas.microsoft.com/office/drawing/2014/main" id="{58BDB0EE-D238-415B-9ED8-62AA6AB2AA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03882" y="591829"/>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endParaRPr lang="en-US"/>
          </a:p>
        </p:txBody>
      </p:sp>
      <p:sp>
        <p:nvSpPr>
          <p:cNvPr id="63" name="Graphic 11">
            <a:extLst>
              <a:ext uri="{FF2B5EF4-FFF2-40B4-BE49-F238E27FC236}">
                <a16:creationId xmlns:a16="http://schemas.microsoft.com/office/drawing/2014/main" id="{C5B55FC3-961D-4325-82F1-DE92B0D04E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62662" y="821124"/>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endParaRPr lang="en-US"/>
          </a:p>
        </p:txBody>
      </p:sp>
      <p:sp>
        <p:nvSpPr>
          <p:cNvPr id="59" name="Graphic 13">
            <a:extLst>
              <a:ext uri="{FF2B5EF4-FFF2-40B4-BE49-F238E27FC236}">
                <a16:creationId xmlns:a16="http://schemas.microsoft.com/office/drawing/2014/main" id="{4C8AB332-D09E-4F28-943C-DABDD4716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88342" y="1336268"/>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endParaRPr lang="en-US"/>
          </a:p>
        </p:txBody>
      </p:sp>
      <p:grpSp>
        <p:nvGrpSpPr>
          <p:cNvPr id="8" name="Group 7">
            <a:extLst>
              <a:ext uri="{FF2B5EF4-FFF2-40B4-BE49-F238E27FC236}">
                <a16:creationId xmlns:a16="http://schemas.microsoft.com/office/drawing/2014/main" id="{C3E88E86-D8DB-FB0A-503C-7C361AD83FFA}"/>
              </a:ext>
            </a:extLst>
          </p:cNvPr>
          <p:cNvGrpSpPr/>
          <p:nvPr/>
        </p:nvGrpSpPr>
        <p:grpSpPr>
          <a:xfrm>
            <a:off x="8406449" y="4646646"/>
            <a:ext cx="3602048" cy="1934612"/>
            <a:chOff x="1549667" y="433137"/>
            <a:chExt cx="6160169" cy="3311451"/>
          </a:xfrm>
        </p:grpSpPr>
        <p:sp>
          <p:nvSpPr>
            <p:cNvPr id="6" name="Rectangle: Rounded Corners 5">
              <a:extLst>
                <a:ext uri="{FF2B5EF4-FFF2-40B4-BE49-F238E27FC236}">
                  <a16:creationId xmlns:a16="http://schemas.microsoft.com/office/drawing/2014/main" id="{620B6B64-DCAF-631C-E6CB-641ECA5CEA13}"/>
                </a:ext>
              </a:extLst>
            </p:cNvPr>
            <p:cNvSpPr/>
            <p:nvPr/>
          </p:nvSpPr>
          <p:spPr>
            <a:xfrm>
              <a:off x="1549667" y="433137"/>
              <a:ext cx="6160169" cy="3311451"/>
            </a:xfrm>
            <a:prstGeom prst="roundRect">
              <a:avLst/>
            </a:prstGeom>
            <a:solidFill>
              <a:srgbClr val="FFFFFF"/>
            </a:solidFill>
            <a:ln w="57150">
              <a:solidFill>
                <a:srgbClr val="EF9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6" descr="A close up of a logo&#10;&#10;Description automatically generated">
              <a:extLst>
                <a:ext uri="{FF2B5EF4-FFF2-40B4-BE49-F238E27FC236}">
                  <a16:creationId xmlns:a16="http://schemas.microsoft.com/office/drawing/2014/main" id="{BB4991EB-122D-F519-F6E1-849529E84B74}"/>
                </a:ext>
              </a:extLst>
            </p:cNvPr>
            <p:cNvPicPr>
              <a:picLocks noChangeAspect="1"/>
            </p:cNvPicPr>
            <p:nvPr/>
          </p:nvPicPr>
          <p:blipFill>
            <a:blip r:embed="rId2"/>
            <a:stretch>
              <a:fillRect/>
            </a:stretch>
          </p:blipFill>
          <p:spPr>
            <a:xfrm>
              <a:off x="1879762" y="564382"/>
              <a:ext cx="5499977" cy="3048959"/>
            </a:xfrm>
            <a:prstGeom prst="rect">
              <a:avLst/>
            </a:prstGeom>
            <a:ln>
              <a:noFill/>
            </a:ln>
          </p:spPr>
        </p:pic>
      </p:grpSp>
      <p:sp>
        <p:nvSpPr>
          <p:cNvPr id="10" name="TextBox 9">
            <a:extLst>
              <a:ext uri="{FF2B5EF4-FFF2-40B4-BE49-F238E27FC236}">
                <a16:creationId xmlns:a16="http://schemas.microsoft.com/office/drawing/2014/main" id="{120C6B2F-8988-2560-DCA2-813D739AEDBA}"/>
              </a:ext>
            </a:extLst>
          </p:cNvPr>
          <p:cNvSpPr txBox="1"/>
          <p:nvPr/>
        </p:nvSpPr>
        <p:spPr>
          <a:xfrm>
            <a:off x="1431781" y="4646646"/>
            <a:ext cx="6102218" cy="923330"/>
          </a:xfrm>
          <a:prstGeom prst="rect">
            <a:avLst/>
          </a:prstGeom>
          <a:noFill/>
        </p:spPr>
        <p:txBody>
          <a:bodyPr wrap="square" rtlCol="0">
            <a:spAutoFit/>
          </a:bodyPr>
          <a:lstStyle/>
          <a:p>
            <a:r>
              <a:rPr lang="en-US" sz="1800" dirty="0">
                <a:solidFill>
                  <a:schemeClr val="tx1">
                    <a:lumMod val="65000"/>
                    <a:lumOff val="35000"/>
                  </a:schemeClr>
                </a:solidFill>
              </a:rPr>
              <a:t>Mona </a:t>
            </a:r>
            <a:r>
              <a:rPr lang="en-US" sz="1800" dirty="0" err="1">
                <a:solidFill>
                  <a:schemeClr val="tx1">
                    <a:lumMod val="65000"/>
                    <a:lumOff val="35000"/>
                  </a:schemeClr>
                </a:solidFill>
              </a:rPr>
              <a:t>Loutfy</a:t>
            </a:r>
            <a:r>
              <a:rPr lang="en-US" sz="1800" dirty="0">
                <a:solidFill>
                  <a:schemeClr val="tx1">
                    <a:lumMod val="65000"/>
                    <a:lumOff val="35000"/>
                  </a:schemeClr>
                </a:solidFill>
              </a:rPr>
              <a:t>, MD, FRCPC, Infectious Diseases, Toronto</a:t>
            </a:r>
          </a:p>
          <a:p>
            <a:r>
              <a:rPr lang="en-US" sz="1800" dirty="0">
                <a:solidFill>
                  <a:schemeClr val="tx1">
                    <a:lumMod val="65000"/>
                    <a:lumOff val="35000"/>
                  </a:schemeClr>
                </a:solidFill>
              </a:rPr>
              <a:t>Access Place, Prince Albert, Saskatchewan</a:t>
            </a:r>
          </a:p>
          <a:p>
            <a:r>
              <a:rPr lang="en-US" dirty="0">
                <a:solidFill>
                  <a:schemeClr val="tx1">
                    <a:lumMod val="65000"/>
                    <a:lumOff val="35000"/>
                  </a:schemeClr>
                </a:solidFill>
              </a:rPr>
              <a:t>CANADA</a:t>
            </a:r>
            <a:endParaRPr lang="en-US" sz="1800" dirty="0">
              <a:solidFill>
                <a:schemeClr val="tx1">
                  <a:lumMod val="65000"/>
                  <a:lumOff val="35000"/>
                </a:schemeClr>
              </a:solidFill>
            </a:endParaRPr>
          </a:p>
        </p:txBody>
      </p:sp>
      <p:sp>
        <p:nvSpPr>
          <p:cNvPr id="2" name="TextBox 1">
            <a:extLst>
              <a:ext uri="{FF2B5EF4-FFF2-40B4-BE49-F238E27FC236}">
                <a16:creationId xmlns:a16="http://schemas.microsoft.com/office/drawing/2014/main" id="{10754D0D-124C-D6C0-9E44-2EB223BBCBA1}"/>
              </a:ext>
            </a:extLst>
          </p:cNvPr>
          <p:cNvSpPr txBox="1"/>
          <p:nvPr/>
        </p:nvSpPr>
        <p:spPr>
          <a:xfrm>
            <a:off x="2447557" y="2456857"/>
            <a:ext cx="8815105" cy="584775"/>
          </a:xfrm>
          <a:prstGeom prst="rect">
            <a:avLst/>
          </a:prstGeom>
          <a:noFill/>
        </p:spPr>
        <p:txBody>
          <a:bodyPr wrap="none" rtlCol="0">
            <a:spAutoFit/>
          </a:bodyPr>
          <a:lstStyle/>
          <a:p>
            <a:r>
              <a:rPr lang="en-US" sz="3200" dirty="0">
                <a:solidFill>
                  <a:schemeClr val="tx1">
                    <a:lumMod val="75000"/>
                    <a:lumOff val="25000"/>
                  </a:schemeClr>
                </a:solidFill>
              </a:rPr>
              <a:t>…The BIG news is in the area of breast/</a:t>
            </a:r>
            <a:r>
              <a:rPr lang="en-US" sz="3200" dirty="0" err="1">
                <a:solidFill>
                  <a:schemeClr val="tx1">
                    <a:lumMod val="75000"/>
                    <a:lumOff val="25000"/>
                  </a:schemeClr>
                </a:solidFill>
              </a:rPr>
              <a:t>chestfeeding</a:t>
            </a:r>
            <a:endParaRPr lang="en-US" sz="3200" dirty="0">
              <a:solidFill>
                <a:schemeClr val="tx1">
                  <a:lumMod val="75000"/>
                  <a:lumOff val="25000"/>
                </a:schemeClr>
              </a:solidFill>
            </a:endParaRPr>
          </a:p>
        </p:txBody>
      </p:sp>
    </p:spTree>
    <p:extLst>
      <p:ext uri="{BB962C8B-B14F-4D97-AF65-F5344CB8AC3E}">
        <p14:creationId xmlns:p14="http://schemas.microsoft.com/office/powerpoint/2010/main" val="577955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able&#10;&#10;Description automatically generated">
            <a:extLst>
              <a:ext uri="{FF2B5EF4-FFF2-40B4-BE49-F238E27FC236}">
                <a16:creationId xmlns:a16="http://schemas.microsoft.com/office/drawing/2014/main" id="{359896CC-DAF9-D2C9-A7BE-3716CC71A0C7}"/>
              </a:ext>
            </a:extLst>
          </p:cNvPr>
          <p:cNvPicPr>
            <a:picLocks noGrp="1" noChangeAspect="1"/>
          </p:cNvPicPr>
          <p:nvPr>
            <p:ph idx="1"/>
          </p:nvPr>
        </p:nvPicPr>
        <p:blipFill rotWithShape="1">
          <a:blip r:embed="rId2"/>
          <a:srcRect b="461"/>
          <a:stretch/>
        </p:blipFill>
        <p:spPr>
          <a:xfrm>
            <a:off x="20" y="1282"/>
            <a:ext cx="12191980" cy="6856718"/>
          </a:xfrm>
          <a:prstGeom prst="rect">
            <a:avLst/>
          </a:prstGeom>
        </p:spPr>
      </p:pic>
      <p:pic>
        <p:nvPicPr>
          <p:cNvPr id="2" name="Content Placeholder 3" descr="Table&#10;&#10;Description automatically generated">
            <a:extLst>
              <a:ext uri="{FF2B5EF4-FFF2-40B4-BE49-F238E27FC236}">
                <a16:creationId xmlns:a16="http://schemas.microsoft.com/office/drawing/2014/main" id="{EAE5D029-05DE-D925-D6A6-8E1B2E0D13D8}"/>
              </a:ext>
            </a:extLst>
          </p:cNvPr>
          <p:cNvPicPr>
            <a:picLocks noChangeAspect="1"/>
          </p:cNvPicPr>
          <p:nvPr/>
        </p:nvPicPr>
        <p:blipFill rotWithShape="1">
          <a:blip r:embed="rId2"/>
          <a:srcRect b="461"/>
          <a:stretch/>
        </p:blipFill>
        <p:spPr>
          <a:xfrm>
            <a:off x="152420" y="153682"/>
            <a:ext cx="12191980" cy="6856718"/>
          </a:xfrm>
          <a:prstGeom prst="rect">
            <a:avLst/>
          </a:prstGeom>
        </p:spPr>
      </p:pic>
      <p:sp>
        <p:nvSpPr>
          <p:cNvPr id="3" name="TextBox 2">
            <a:extLst>
              <a:ext uri="{FF2B5EF4-FFF2-40B4-BE49-F238E27FC236}">
                <a16:creationId xmlns:a16="http://schemas.microsoft.com/office/drawing/2014/main" id="{D9EFD0AC-CD00-38BB-E32B-234062DD8A6F}"/>
              </a:ext>
            </a:extLst>
          </p:cNvPr>
          <p:cNvSpPr txBox="1"/>
          <p:nvPr/>
        </p:nvSpPr>
        <p:spPr>
          <a:xfrm>
            <a:off x="8686800" y="6275070"/>
            <a:ext cx="2942985" cy="369332"/>
          </a:xfrm>
          <a:prstGeom prst="rect">
            <a:avLst/>
          </a:prstGeom>
          <a:noFill/>
        </p:spPr>
        <p:txBody>
          <a:bodyPr wrap="none" rtlCol="0">
            <a:spAutoFit/>
          </a:bodyPr>
          <a:lstStyle/>
          <a:p>
            <a:r>
              <a:rPr lang="en-US" dirty="0"/>
              <a:t>Thank you to Dr. Judy Levison</a:t>
            </a:r>
          </a:p>
        </p:txBody>
      </p:sp>
    </p:spTree>
    <p:extLst>
      <p:ext uri="{BB962C8B-B14F-4D97-AF65-F5344CB8AC3E}">
        <p14:creationId xmlns:p14="http://schemas.microsoft.com/office/powerpoint/2010/main" val="815550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5906" y="6050400"/>
            <a:ext cx="10058400" cy="39627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79" y="2038659"/>
            <a:ext cx="12194527" cy="331282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3995" y="240130"/>
            <a:ext cx="4953000" cy="7874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276" y="32140"/>
            <a:ext cx="7340600" cy="1473200"/>
          </a:xfrm>
          <a:prstGeom prst="rect">
            <a:avLst/>
          </a:prstGeom>
        </p:spPr>
      </p:pic>
      <p:sp>
        <p:nvSpPr>
          <p:cNvPr id="3" name="TextBox 2">
            <a:extLst>
              <a:ext uri="{FF2B5EF4-FFF2-40B4-BE49-F238E27FC236}">
                <a16:creationId xmlns:a16="http://schemas.microsoft.com/office/drawing/2014/main" id="{CAB795D2-A8A0-2324-1B14-99397CCB4E9F}"/>
              </a:ext>
            </a:extLst>
          </p:cNvPr>
          <p:cNvSpPr txBox="1"/>
          <p:nvPr/>
        </p:nvSpPr>
        <p:spPr>
          <a:xfrm>
            <a:off x="5532120" y="6248538"/>
            <a:ext cx="7372350" cy="369332"/>
          </a:xfrm>
          <a:prstGeom prst="rect">
            <a:avLst/>
          </a:prstGeom>
          <a:noFill/>
        </p:spPr>
        <p:txBody>
          <a:bodyPr wrap="square">
            <a:spAutoFit/>
          </a:bodyPr>
          <a:lstStyle/>
          <a:p>
            <a:r>
              <a:rPr lang="en-CA" dirty="0"/>
              <a:t>https://jammi.utpjournals.press/doi/full/10.3138/jammi-2022-11-03</a:t>
            </a:r>
          </a:p>
        </p:txBody>
      </p:sp>
    </p:spTree>
    <p:extLst>
      <p:ext uri="{BB962C8B-B14F-4D97-AF65-F5344CB8AC3E}">
        <p14:creationId xmlns:p14="http://schemas.microsoft.com/office/powerpoint/2010/main" val="2759603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17"/>
          <p:cNvSpPr txBox="1">
            <a:spLocks noGrp="1"/>
          </p:cNvSpPr>
          <p:nvPr>
            <p:ph type="body" idx="1"/>
          </p:nvPr>
        </p:nvSpPr>
        <p:spPr>
          <a:xfrm>
            <a:off x="191200" y="1558800"/>
            <a:ext cx="11809600" cy="5232400"/>
          </a:xfrm>
          <a:prstGeom prst="rect">
            <a:avLst/>
          </a:prstGeom>
        </p:spPr>
        <p:txBody>
          <a:bodyPr spcFirstLastPara="1" vert="horz" wrap="square" lIns="121900" tIns="121900" rIns="121900" bIns="121900" rtlCol="0" anchor="t" anchorCtr="0">
            <a:normAutofit fontScale="77500" lnSpcReduction="20000"/>
          </a:bodyPr>
          <a:lstStyle/>
          <a:p>
            <a:pPr>
              <a:buClr>
                <a:schemeClr val="dk1"/>
              </a:buClr>
              <a:buAutoNum type="arabicPeriod"/>
            </a:pPr>
            <a:r>
              <a:rPr lang="en" dirty="0">
                <a:solidFill>
                  <a:schemeClr val="dk1"/>
                </a:solidFill>
              </a:rPr>
              <a:t>Exclusive formula feeding is the recommended method for feeding infants born to women living with HIV in Canada</a:t>
            </a:r>
            <a:endParaRPr dirty="0">
              <a:solidFill>
                <a:schemeClr val="dk1"/>
              </a:solidFill>
            </a:endParaRPr>
          </a:p>
          <a:p>
            <a:pPr lvl="1">
              <a:buClr>
                <a:schemeClr val="dk1"/>
              </a:buClr>
            </a:pPr>
            <a:r>
              <a:rPr lang="en" dirty="0">
                <a:solidFill>
                  <a:schemeClr val="dk1"/>
                </a:solidFill>
              </a:rPr>
              <a:t>Appropriate, trauma-informed, and culturally inclusive supports</a:t>
            </a:r>
            <a:endParaRPr dirty="0">
              <a:solidFill>
                <a:schemeClr val="dk1"/>
              </a:solidFill>
            </a:endParaRPr>
          </a:p>
          <a:p>
            <a:pPr lvl="1">
              <a:buClr>
                <a:schemeClr val="dk1"/>
              </a:buClr>
            </a:pPr>
            <a:r>
              <a:rPr lang="en" dirty="0">
                <a:solidFill>
                  <a:schemeClr val="dk1"/>
                </a:solidFill>
              </a:rPr>
              <a:t>Comprehensive unbiased counselling</a:t>
            </a:r>
            <a:br>
              <a:rPr lang="en" dirty="0">
                <a:solidFill>
                  <a:schemeClr val="dk1"/>
                </a:solidFill>
              </a:rPr>
            </a:br>
            <a:endParaRPr dirty="0">
              <a:solidFill>
                <a:schemeClr val="dk1"/>
              </a:solidFill>
            </a:endParaRPr>
          </a:p>
          <a:p>
            <a:pPr>
              <a:buClr>
                <a:schemeClr val="dk1"/>
              </a:buClr>
              <a:buAutoNum type="arabicPeriod"/>
            </a:pPr>
            <a:r>
              <a:rPr lang="en" dirty="0">
                <a:solidFill>
                  <a:schemeClr val="dk1"/>
                </a:solidFill>
              </a:rPr>
              <a:t>Free formula should be made available for all infants born to mothers living with HIV for the first year of life</a:t>
            </a:r>
            <a:endParaRPr dirty="0">
              <a:solidFill>
                <a:schemeClr val="dk1"/>
              </a:solidFill>
            </a:endParaRPr>
          </a:p>
          <a:p>
            <a:pPr lvl="1">
              <a:buClr>
                <a:schemeClr val="dk1"/>
              </a:buClr>
            </a:pPr>
            <a:r>
              <a:rPr lang="en" dirty="0">
                <a:solidFill>
                  <a:schemeClr val="dk1"/>
                </a:solidFill>
              </a:rPr>
              <a:t>Infant formula is available in most areas of the country at no cost</a:t>
            </a:r>
            <a:endParaRPr dirty="0">
              <a:solidFill>
                <a:schemeClr val="dk1"/>
              </a:solidFill>
            </a:endParaRPr>
          </a:p>
          <a:p>
            <a:pPr lvl="1">
              <a:buClr>
                <a:schemeClr val="dk1"/>
              </a:buClr>
            </a:pPr>
            <a:r>
              <a:rPr lang="en" dirty="0">
                <a:solidFill>
                  <a:schemeClr val="dk1"/>
                </a:solidFill>
              </a:rPr>
              <a:t>Accessibility concerns</a:t>
            </a:r>
          </a:p>
          <a:p>
            <a:pPr>
              <a:buClr>
                <a:schemeClr val="dk1"/>
              </a:buClr>
              <a:buAutoNum type="arabicPeriod" startAt="3"/>
            </a:pPr>
            <a:r>
              <a:rPr lang="en-CA" dirty="0">
                <a:solidFill>
                  <a:schemeClr val="dk1"/>
                </a:solidFill>
              </a:rPr>
              <a:t>All women living with HIV should benefit from detailed multidisciplinary counseling about infant feeding well in advance of delivery by adult HIV, pediatric HIV, and prenatal care providers. </a:t>
            </a:r>
            <a:br>
              <a:rPr lang="en-CA" dirty="0">
                <a:solidFill>
                  <a:schemeClr val="dk1"/>
                </a:solidFill>
              </a:rPr>
            </a:br>
            <a:endParaRPr lang="en-CA" dirty="0">
              <a:solidFill>
                <a:schemeClr val="dk1"/>
              </a:solidFill>
            </a:endParaRPr>
          </a:p>
          <a:p>
            <a:pPr lvl="1">
              <a:buClr>
                <a:schemeClr val="dk1"/>
              </a:buClr>
              <a:buAutoNum type="alphaLcPeriod"/>
            </a:pPr>
            <a:r>
              <a:rPr lang="en-CA" dirty="0">
                <a:solidFill>
                  <a:schemeClr val="dk1"/>
                </a:solidFill>
              </a:rPr>
              <a:t>Types of infant feeding including exclusive formula (recommendation), exclusive breastfeeding, and mixed feeding</a:t>
            </a:r>
          </a:p>
          <a:p>
            <a:pPr lvl="1">
              <a:buClr>
                <a:schemeClr val="dk1"/>
              </a:buClr>
              <a:buAutoNum type="alphaLcPeriod"/>
            </a:pPr>
            <a:r>
              <a:rPr lang="en-CA" dirty="0">
                <a:solidFill>
                  <a:schemeClr val="dk1"/>
                </a:solidFill>
              </a:rPr>
              <a:t>Current Global Guidelines and the science of HIV transmission through breast milk</a:t>
            </a:r>
          </a:p>
          <a:p>
            <a:pPr lvl="1">
              <a:buClr>
                <a:schemeClr val="dk1"/>
              </a:buClr>
              <a:buAutoNum type="alphaLcPeriod"/>
            </a:pPr>
            <a:r>
              <a:rPr lang="en-CA" dirty="0">
                <a:solidFill>
                  <a:schemeClr val="dk1"/>
                </a:solidFill>
              </a:rPr>
              <a:t>Unknown long-term outcomes of ongoing infant exposure to maternal antiretrovirals excreted/ingested in breast milk</a:t>
            </a:r>
          </a:p>
          <a:p>
            <a:pPr lvl="1">
              <a:buClr>
                <a:schemeClr val="dk1"/>
              </a:buClr>
              <a:buAutoNum type="alphaLcPeriod"/>
            </a:pPr>
            <a:r>
              <a:rPr lang="en-CA" dirty="0">
                <a:solidFill>
                  <a:schemeClr val="dk1"/>
                </a:solidFill>
              </a:rPr>
              <a:t>Interventions and advice relevant when formula feeding is planned</a:t>
            </a:r>
          </a:p>
          <a:p>
            <a:pPr lvl="1">
              <a:buClr>
                <a:schemeClr val="dk1"/>
              </a:buClr>
              <a:buAutoNum type="alphaLcPeriod"/>
            </a:pPr>
            <a:r>
              <a:rPr lang="en-CA" dirty="0">
                <a:solidFill>
                  <a:schemeClr val="dk1"/>
                </a:solidFill>
              </a:rPr>
              <a:t>Interventions and advice relevant for if breastfeeding is planned</a:t>
            </a:r>
            <a:br>
              <a:rPr lang="en-CA" dirty="0">
                <a:solidFill>
                  <a:schemeClr val="dk1"/>
                </a:solidFill>
              </a:rPr>
            </a:br>
            <a:endParaRPr lang="en-CA" dirty="0">
              <a:solidFill>
                <a:schemeClr val="dk1"/>
              </a:solidFill>
            </a:endParaRPr>
          </a:p>
          <a:p>
            <a:pPr>
              <a:buClr>
                <a:schemeClr val="dk1"/>
              </a:buClr>
              <a:buAutoNum type="arabicPeriod" startAt="3"/>
            </a:pPr>
            <a:r>
              <a:rPr lang="en-CA" b="1" dirty="0">
                <a:solidFill>
                  <a:schemeClr val="dk1"/>
                </a:solidFill>
              </a:rPr>
              <a:t>As a prerequisite to breastfeeding, healthcare providers should counsel and support women on how to optimize their health and minimize the risk of HIV transmission through breast milk</a:t>
            </a:r>
          </a:p>
          <a:p>
            <a:pPr lvl="1">
              <a:buClr>
                <a:schemeClr val="dk1"/>
              </a:buClr>
            </a:pPr>
            <a:endParaRPr dirty="0">
              <a:solidFill>
                <a:schemeClr val="dk1"/>
              </a:solidFill>
            </a:endParaRPr>
          </a:p>
        </p:txBody>
      </p:sp>
      <p:sp>
        <p:nvSpPr>
          <p:cNvPr id="103" name="Google Shape;103;p17"/>
          <p:cNvSpPr txBox="1">
            <a:spLocks noGrp="1"/>
          </p:cNvSpPr>
          <p:nvPr>
            <p:ph type="title"/>
          </p:nvPr>
        </p:nvSpPr>
        <p:spPr>
          <a:xfrm>
            <a:off x="191200" y="66800"/>
            <a:ext cx="11809600" cy="632400"/>
          </a:xfrm>
          <a:prstGeom prst="rect">
            <a:avLst/>
          </a:prstGeom>
        </p:spPr>
        <p:txBody>
          <a:bodyPr spcFirstLastPara="1" vert="horz" wrap="square" lIns="121900" tIns="121900" rIns="121900" bIns="121900" rtlCol="0" anchor="t" anchorCtr="0">
            <a:normAutofit fontScale="90000"/>
          </a:bodyPr>
          <a:lstStyle/>
          <a:p>
            <a:r>
              <a:rPr lang="en" dirty="0"/>
              <a:t>Eight Main Recommendations (1-4)</a:t>
            </a:r>
            <a:endParaRPr dirty="0"/>
          </a:p>
        </p:txBody>
      </p:sp>
      <p:cxnSp>
        <p:nvCxnSpPr>
          <p:cNvPr id="104" name="Google Shape;104;p17"/>
          <p:cNvCxnSpPr/>
          <p:nvPr/>
        </p:nvCxnSpPr>
        <p:spPr>
          <a:xfrm>
            <a:off x="-7400" y="835384"/>
            <a:ext cx="12206800" cy="14400"/>
          </a:xfrm>
          <a:prstGeom prst="straightConnector1">
            <a:avLst/>
          </a:prstGeom>
          <a:noFill/>
          <a:ln w="76200" cap="flat" cmpd="sng">
            <a:solidFill>
              <a:srgbClr val="F8CBAD"/>
            </a:solidFill>
            <a:prstDash val="solid"/>
            <a:round/>
            <a:headEnd type="none" w="med" len="med"/>
            <a:tailEnd type="none" w="med" len="med"/>
          </a:ln>
        </p:spPr>
      </p:cxnSp>
    </p:spTree>
    <p:extLst>
      <p:ext uri="{BB962C8B-B14F-4D97-AF65-F5344CB8AC3E}">
        <p14:creationId xmlns:p14="http://schemas.microsoft.com/office/powerpoint/2010/main" val="4192175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3D6C6-3B7D-5347-18D6-406C3E92E0FD}"/>
              </a:ext>
            </a:extLst>
          </p:cNvPr>
          <p:cNvSpPr>
            <a:spLocks noGrp="1"/>
          </p:cNvSpPr>
          <p:nvPr>
            <p:ph type="title"/>
          </p:nvPr>
        </p:nvSpPr>
        <p:spPr/>
        <p:txBody>
          <a:bodyPr>
            <a:normAutofit fontScale="90000"/>
          </a:bodyPr>
          <a:lstStyle/>
          <a:p>
            <a:r>
              <a:rPr lang="en-CA" dirty="0"/>
              <a:t>Counselling on r</a:t>
            </a:r>
            <a:r>
              <a:rPr lang="en-IT"/>
              <a:t>isk of </a:t>
            </a:r>
            <a:r>
              <a:rPr lang="en-CA" dirty="0"/>
              <a:t>breastmilk </a:t>
            </a:r>
            <a:r>
              <a:rPr lang="en-IT" dirty="0"/>
              <a:t>transmiss</a:t>
            </a:r>
            <a:r>
              <a:rPr lang="en-CA" dirty="0" err="1"/>
              <a:t>i</a:t>
            </a:r>
            <a:r>
              <a:rPr lang="en-IT"/>
              <a:t>on</a:t>
            </a:r>
            <a:r>
              <a:rPr lang="en-CA" dirty="0"/>
              <a:t> up until 2018 – best data from WHO meta-analysis</a:t>
            </a:r>
            <a:endParaRPr lang="en-IT" dirty="0"/>
          </a:p>
        </p:txBody>
      </p:sp>
      <p:sp>
        <p:nvSpPr>
          <p:cNvPr id="4" name="Content Placeholder 3">
            <a:extLst>
              <a:ext uri="{FF2B5EF4-FFF2-40B4-BE49-F238E27FC236}">
                <a16:creationId xmlns:a16="http://schemas.microsoft.com/office/drawing/2014/main" id="{A0C5ABC2-7D79-BB52-874D-C53FF4432EF5}"/>
              </a:ext>
            </a:extLst>
          </p:cNvPr>
          <p:cNvSpPr txBox="1">
            <a:spLocks noGrp="1"/>
          </p:cNvSpPr>
          <p:nvPr>
            <p:ph idx="1"/>
          </p:nvPr>
        </p:nvSpPr>
        <p:spPr>
          <a:xfrm>
            <a:off x="217714" y="2223454"/>
            <a:ext cx="7670788" cy="3812839"/>
          </a:xfrm>
          <a:prstGeom prst="rect">
            <a:avLst/>
          </a:prstGeom>
          <a:noFill/>
        </p:spPr>
        <p:txBody>
          <a:bodyPr wrap="square" rtlCol="0">
            <a:spAutoFit/>
          </a:bodyPr>
          <a:lstStyle/>
          <a:p>
            <a:pPr>
              <a:spcBef>
                <a:spcPts val="0"/>
              </a:spcBef>
            </a:pPr>
            <a:r>
              <a:rPr lang="en-IT" sz="3200" dirty="0"/>
              <a:t>Risk derived from studies using older, less effective ART, no combination of maternal ART AND </a:t>
            </a:r>
            <a:r>
              <a:rPr lang="en-IT" sz="3200"/>
              <a:t>infant prophylaxis</a:t>
            </a:r>
            <a:endParaRPr lang="en-CA" sz="3200" dirty="0"/>
          </a:p>
          <a:p>
            <a:pPr>
              <a:spcBef>
                <a:spcPts val="0"/>
              </a:spcBef>
            </a:pPr>
            <a:endParaRPr lang="en-IT" sz="1200" dirty="0"/>
          </a:p>
          <a:p>
            <a:pPr>
              <a:spcBef>
                <a:spcPts val="0"/>
              </a:spcBef>
            </a:pPr>
            <a:r>
              <a:rPr lang="en-CA" sz="3200" dirty="0">
                <a:solidFill>
                  <a:schemeClr val="accent1">
                    <a:lumMod val="75000"/>
                  </a:schemeClr>
                </a:solidFill>
              </a:rPr>
              <a:t>WHO Meta-analysis</a:t>
            </a:r>
          </a:p>
          <a:p>
            <a:pPr lvl="1">
              <a:spcBef>
                <a:spcPts val="0"/>
              </a:spcBef>
            </a:pPr>
            <a:r>
              <a:rPr lang="en-IT">
                <a:solidFill>
                  <a:schemeClr val="accent1">
                    <a:lumMod val="75000"/>
                  </a:schemeClr>
                </a:solidFill>
              </a:rPr>
              <a:t>Risk </a:t>
            </a:r>
            <a:r>
              <a:rPr lang="en-IT" dirty="0">
                <a:solidFill>
                  <a:schemeClr val="accent1">
                    <a:lumMod val="75000"/>
                  </a:schemeClr>
                </a:solidFill>
              </a:rPr>
              <a:t>of HIV transmission at 6 months estimated to be </a:t>
            </a:r>
            <a:endParaRPr lang="en-CA" dirty="0">
              <a:solidFill>
                <a:schemeClr val="accent1">
                  <a:lumMod val="75000"/>
                </a:schemeClr>
              </a:solidFill>
            </a:endParaRPr>
          </a:p>
          <a:p>
            <a:pPr lvl="1">
              <a:spcBef>
                <a:spcPts val="0"/>
              </a:spcBef>
            </a:pPr>
            <a:r>
              <a:rPr lang="en-GB" dirty="0">
                <a:solidFill>
                  <a:schemeClr val="accent1">
                    <a:lumMod val="75000"/>
                  </a:schemeClr>
                </a:solidFill>
              </a:rPr>
              <a:t>1.08% (95% CI 0.32–1.82)</a:t>
            </a:r>
          </a:p>
          <a:p>
            <a:pPr lvl="1">
              <a:spcBef>
                <a:spcPts val="0"/>
              </a:spcBef>
            </a:pPr>
            <a:r>
              <a:rPr lang="en-GB" dirty="0">
                <a:solidFill>
                  <a:schemeClr val="accent1">
                    <a:lumMod val="75000"/>
                  </a:schemeClr>
                </a:solidFill>
              </a:rPr>
              <a:t>NO EVIDENCE OF VIRAL SUPPRESSION</a:t>
            </a:r>
          </a:p>
          <a:p>
            <a:pPr lvl="1"/>
            <a:endParaRPr lang="en-GB" sz="1200" dirty="0">
              <a:solidFill>
                <a:schemeClr val="accent1">
                  <a:lumMod val="75000"/>
                </a:schemeClr>
              </a:solidFill>
            </a:endParaRPr>
          </a:p>
        </p:txBody>
      </p:sp>
      <p:pic>
        <p:nvPicPr>
          <p:cNvPr id="3" name="Picture 2">
            <a:extLst>
              <a:ext uri="{FF2B5EF4-FFF2-40B4-BE49-F238E27FC236}">
                <a16:creationId xmlns:a16="http://schemas.microsoft.com/office/drawing/2014/main" id="{CF541AED-DE6F-90B4-BA82-A6195186C429}"/>
              </a:ext>
            </a:extLst>
          </p:cNvPr>
          <p:cNvPicPr>
            <a:picLocks noChangeAspect="1"/>
          </p:cNvPicPr>
          <p:nvPr/>
        </p:nvPicPr>
        <p:blipFill>
          <a:blip r:embed="rId3"/>
          <a:stretch>
            <a:fillRect/>
          </a:stretch>
        </p:blipFill>
        <p:spPr>
          <a:xfrm>
            <a:off x="8129948" y="2599615"/>
            <a:ext cx="3276600" cy="2768600"/>
          </a:xfrm>
          <a:prstGeom prst="rect">
            <a:avLst/>
          </a:prstGeom>
        </p:spPr>
      </p:pic>
      <p:sp>
        <p:nvSpPr>
          <p:cNvPr id="5" name="TextBox 4">
            <a:extLst>
              <a:ext uri="{FF2B5EF4-FFF2-40B4-BE49-F238E27FC236}">
                <a16:creationId xmlns:a16="http://schemas.microsoft.com/office/drawing/2014/main" id="{E2804F10-BEFF-1555-3D7F-79606E7450BD}"/>
              </a:ext>
            </a:extLst>
          </p:cNvPr>
          <p:cNvSpPr txBox="1"/>
          <p:nvPr/>
        </p:nvSpPr>
        <p:spPr>
          <a:xfrm>
            <a:off x="9441876" y="5666961"/>
            <a:ext cx="6527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2016</a:t>
            </a:r>
          </a:p>
        </p:txBody>
      </p:sp>
    </p:spTree>
    <p:extLst>
      <p:ext uri="{BB962C8B-B14F-4D97-AF65-F5344CB8AC3E}">
        <p14:creationId xmlns:p14="http://schemas.microsoft.com/office/powerpoint/2010/main" val="270565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D324C-7646-54C1-6A8A-D1EF63A9746B}"/>
              </a:ext>
            </a:extLst>
          </p:cNvPr>
          <p:cNvSpPr>
            <a:spLocks noGrp="1"/>
          </p:cNvSpPr>
          <p:nvPr>
            <p:ph type="title"/>
          </p:nvPr>
        </p:nvSpPr>
        <p:spPr>
          <a:xfrm>
            <a:off x="217714" y="50232"/>
            <a:ext cx="11919856" cy="1325563"/>
          </a:xfrm>
        </p:spPr>
        <p:txBody>
          <a:bodyPr>
            <a:normAutofit/>
          </a:bodyPr>
          <a:lstStyle/>
          <a:p>
            <a:r>
              <a:rPr lang="en-CA" dirty="0"/>
              <a:t>Most significant study e</a:t>
            </a:r>
            <a:r>
              <a:rPr lang="en-IT"/>
              <a:t>stimat</a:t>
            </a:r>
            <a:r>
              <a:rPr lang="en-CA" dirty="0" err="1"/>
              <a:t>ing</a:t>
            </a:r>
            <a:r>
              <a:rPr lang="en-CA" dirty="0"/>
              <a:t> r</a:t>
            </a:r>
            <a:r>
              <a:rPr lang="en-IT"/>
              <a:t>isk of </a:t>
            </a:r>
            <a:r>
              <a:rPr lang="en-CA" dirty="0"/>
              <a:t>HIV breastmilk </a:t>
            </a:r>
            <a:r>
              <a:rPr lang="en-IT"/>
              <a:t>transmiss</a:t>
            </a:r>
            <a:r>
              <a:rPr lang="en-CA" dirty="0" err="1"/>
              <a:t>i</a:t>
            </a:r>
            <a:r>
              <a:rPr lang="en-IT"/>
              <a:t>on</a:t>
            </a:r>
            <a:r>
              <a:rPr lang="en-CA" dirty="0"/>
              <a:t> – PROMISE trial - 2018</a:t>
            </a:r>
            <a:endParaRPr lang="en-IT" dirty="0"/>
          </a:p>
        </p:txBody>
      </p:sp>
      <p:sp>
        <p:nvSpPr>
          <p:cNvPr id="3" name="Content Placeholder 2">
            <a:extLst>
              <a:ext uri="{FF2B5EF4-FFF2-40B4-BE49-F238E27FC236}">
                <a16:creationId xmlns:a16="http://schemas.microsoft.com/office/drawing/2014/main" id="{C4040AFC-8AE2-49CA-0D94-7F2297CCE36E}"/>
              </a:ext>
            </a:extLst>
          </p:cNvPr>
          <p:cNvSpPr>
            <a:spLocks noGrp="1"/>
          </p:cNvSpPr>
          <p:nvPr>
            <p:ph idx="1"/>
          </p:nvPr>
        </p:nvSpPr>
        <p:spPr/>
        <p:txBody>
          <a:bodyPr>
            <a:normAutofit/>
          </a:bodyPr>
          <a:lstStyle/>
          <a:p>
            <a:r>
              <a:rPr lang="en-CA" dirty="0">
                <a:sym typeface="Wingdings" pitchFamily="2" charset="2"/>
              </a:rPr>
              <a:t>Total N </a:t>
            </a:r>
            <a:r>
              <a:rPr lang="en-IT">
                <a:sym typeface="Wingdings" pitchFamily="2" charset="2"/>
              </a:rPr>
              <a:t>=</a:t>
            </a:r>
            <a:r>
              <a:rPr lang="en-CA" dirty="0">
                <a:sym typeface="Wingdings" pitchFamily="2" charset="2"/>
              </a:rPr>
              <a:t> </a:t>
            </a:r>
            <a:r>
              <a:rPr lang="en-IT">
                <a:sym typeface="Wingdings" pitchFamily="2" charset="2"/>
              </a:rPr>
              <a:t>2392</a:t>
            </a:r>
            <a:r>
              <a:rPr lang="en-CA" dirty="0">
                <a:sym typeface="Wingdings" pitchFamily="2" charset="2"/>
              </a:rPr>
              <a:t> within 6-14 days after delivery – ALL BREASTFEEDING</a:t>
            </a:r>
          </a:p>
          <a:p>
            <a:pPr lvl="1"/>
            <a:r>
              <a:rPr lang="en-CA" dirty="0">
                <a:sym typeface="Wingdings" pitchFamily="2" charset="2"/>
              </a:rPr>
              <a:t>1220 - M</a:t>
            </a:r>
            <a:r>
              <a:rPr lang="en-IT">
                <a:sym typeface="Wingdings" pitchFamily="2" charset="2"/>
              </a:rPr>
              <a:t>aternal </a:t>
            </a:r>
            <a:r>
              <a:rPr lang="en-CA" dirty="0">
                <a:sym typeface="Wingdings" pitchFamily="2" charset="2"/>
              </a:rPr>
              <a:t>ART (AZT/3TC + LPV/r BID or TDF/FTC + LPV/r BID) </a:t>
            </a:r>
            <a:r>
              <a:rPr lang="en-IT">
                <a:sym typeface="Wingdings" pitchFamily="2" charset="2"/>
              </a:rPr>
              <a:t>vs. </a:t>
            </a:r>
            <a:endParaRPr lang="en-CA" dirty="0">
              <a:sym typeface="Wingdings" pitchFamily="2" charset="2"/>
            </a:endParaRPr>
          </a:p>
          <a:p>
            <a:pPr lvl="1"/>
            <a:r>
              <a:rPr lang="en-CA" dirty="0">
                <a:sym typeface="Wingdings" pitchFamily="2" charset="2"/>
              </a:rPr>
              <a:t>1221 - I</a:t>
            </a:r>
            <a:r>
              <a:rPr lang="en-IT">
                <a:sym typeface="Wingdings" pitchFamily="2" charset="2"/>
              </a:rPr>
              <a:t>nfant ARV</a:t>
            </a:r>
            <a:r>
              <a:rPr lang="en-CA" dirty="0">
                <a:sym typeface="Wingdings" pitchFamily="2" charset="2"/>
              </a:rPr>
              <a:t> (NVP)</a:t>
            </a:r>
          </a:p>
          <a:p>
            <a:pPr lvl="1"/>
            <a:endParaRPr lang="en-CA" dirty="0">
              <a:sym typeface="Wingdings" pitchFamily="2" charset="2"/>
            </a:endParaRPr>
          </a:p>
          <a:p>
            <a:pPr lvl="1"/>
            <a:r>
              <a:rPr lang="en-CA" dirty="0">
                <a:sym typeface="Wingdings" pitchFamily="2" charset="2"/>
              </a:rPr>
              <a:t>OUTCOME – TRANSMISSION FROM BREASTFEEDING</a:t>
            </a:r>
          </a:p>
          <a:p>
            <a:pPr marL="457200" lvl="1" indent="0">
              <a:buNone/>
            </a:pPr>
            <a:endParaRPr lang="en-IT" dirty="0">
              <a:sym typeface="Wingdings" pitchFamily="2" charset="2"/>
            </a:endParaRPr>
          </a:p>
          <a:p>
            <a:pPr lvl="1">
              <a:buFont typeface="Wingdings" pitchFamily="2" charset="2"/>
              <a:buChar char="Ø"/>
            </a:pPr>
            <a:r>
              <a:rPr lang="en-GB" dirty="0"/>
              <a:t>OVERALL RESULTS - viral load response not taken into consideration OR ARM</a:t>
            </a:r>
          </a:p>
          <a:p>
            <a:pPr lvl="2"/>
            <a:r>
              <a:rPr lang="en-GB" dirty="0"/>
              <a:t>0.3% (95% CI 0.1–0.8%) at 6 months a</a:t>
            </a:r>
          </a:p>
          <a:p>
            <a:pPr lvl="2"/>
            <a:r>
              <a:rPr lang="en-GB" dirty="0"/>
              <a:t>0.7% (95% CI 0.3–1.4%) at 12 months</a:t>
            </a:r>
          </a:p>
          <a:p>
            <a:pPr marL="914400" lvl="2" indent="0">
              <a:buNone/>
            </a:pPr>
            <a:endParaRPr lang="en-CA" dirty="0">
              <a:sym typeface="Wingdings" pitchFamily="2" charset="2"/>
            </a:endParaRPr>
          </a:p>
          <a:p>
            <a:pPr lvl="1">
              <a:buFont typeface="Wingdings" pitchFamily="2" charset="2"/>
              <a:buChar char="Ø"/>
            </a:pPr>
            <a:r>
              <a:rPr lang="en-IT">
                <a:sym typeface="Wingdings" pitchFamily="2" charset="2"/>
              </a:rPr>
              <a:t>2 infants in the maternal ARV arm </a:t>
            </a:r>
            <a:r>
              <a:rPr lang="en-CA" dirty="0">
                <a:sym typeface="Wingdings" pitchFamily="2" charset="2"/>
              </a:rPr>
              <a:t>acquired</a:t>
            </a:r>
            <a:r>
              <a:rPr lang="en-IT">
                <a:sym typeface="Wingdings" pitchFamily="2" charset="2"/>
              </a:rPr>
              <a:t> HIV despite maternal plasma VL </a:t>
            </a:r>
            <a:r>
              <a:rPr lang="en-CA" dirty="0">
                <a:sym typeface="Wingdings" pitchFamily="2" charset="2"/>
              </a:rPr>
              <a:t>being </a:t>
            </a:r>
            <a:r>
              <a:rPr lang="en-IT">
                <a:sym typeface="Wingdings" pitchFamily="2" charset="2"/>
              </a:rPr>
              <a:t>non-detected (</a:t>
            </a:r>
            <a:r>
              <a:rPr lang="en-CA" dirty="0">
                <a:sym typeface="Wingdings" pitchFamily="2" charset="2"/>
              </a:rPr>
              <a:t>i.e., </a:t>
            </a:r>
            <a:r>
              <a:rPr lang="en-IT">
                <a:sym typeface="Wingdings" pitchFamily="2" charset="2"/>
              </a:rPr>
              <a:t>&lt;40 copies/ml</a:t>
            </a:r>
            <a:r>
              <a:rPr lang="en-CA" dirty="0">
                <a:sym typeface="Wingdings" pitchFamily="2" charset="2"/>
              </a:rPr>
              <a:t>) (0.16%)</a:t>
            </a:r>
            <a:endParaRPr lang="en-IT" dirty="0">
              <a:solidFill>
                <a:schemeClr val="bg1">
                  <a:lumMod val="75000"/>
                </a:schemeClr>
              </a:solidFill>
            </a:endParaRPr>
          </a:p>
        </p:txBody>
      </p:sp>
    </p:spTree>
    <p:extLst>
      <p:ext uri="{BB962C8B-B14F-4D97-AF65-F5344CB8AC3E}">
        <p14:creationId xmlns:p14="http://schemas.microsoft.com/office/powerpoint/2010/main" val="25576243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6B0AC31-664E-32D7-0F4F-405326E53827}"/>
              </a:ext>
            </a:extLst>
          </p:cNvPr>
          <p:cNvSpPr>
            <a:spLocks noGrp="1"/>
          </p:cNvSpPr>
          <p:nvPr>
            <p:ph type="title"/>
          </p:nvPr>
        </p:nvSpPr>
        <p:spPr/>
        <p:txBody>
          <a:bodyPr/>
          <a:lstStyle/>
          <a:p>
            <a:r>
              <a:rPr lang="en-US" dirty="0"/>
              <a:t>PROMISE TRIAL – 2 CASES</a:t>
            </a:r>
          </a:p>
        </p:txBody>
      </p:sp>
      <p:pic>
        <p:nvPicPr>
          <p:cNvPr id="4" name="Picture 3">
            <a:extLst>
              <a:ext uri="{FF2B5EF4-FFF2-40B4-BE49-F238E27FC236}">
                <a16:creationId xmlns:a16="http://schemas.microsoft.com/office/drawing/2014/main" id="{B903C2FD-DB6E-2328-8C31-88CF8F835D8B}"/>
              </a:ext>
            </a:extLst>
          </p:cNvPr>
          <p:cNvPicPr>
            <a:picLocks noChangeAspect="1"/>
          </p:cNvPicPr>
          <p:nvPr/>
        </p:nvPicPr>
        <p:blipFill>
          <a:blip r:embed="rId2"/>
          <a:stretch>
            <a:fillRect/>
          </a:stretch>
        </p:blipFill>
        <p:spPr>
          <a:xfrm>
            <a:off x="6098304" y="1658371"/>
            <a:ext cx="4087648" cy="2279650"/>
          </a:xfrm>
          <a:prstGeom prst="rect">
            <a:avLst/>
          </a:prstGeom>
        </p:spPr>
      </p:pic>
      <p:pic>
        <p:nvPicPr>
          <p:cNvPr id="5" name="Picture 4">
            <a:extLst>
              <a:ext uri="{FF2B5EF4-FFF2-40B4-BE49-F238E27FC236}">
                <a16:creationId xmlns:a16="http://schemas.microsoft.com/office/drawing/2014/main" id="{33A69C7F-FB6E-FAD5-EEE9-11F40E651F48}"/>
              </a:ext>
            </a:extLst>
          </p:cNvPr>
          <p:cNvPicPr>
            <a:picLocks noChangeAspect="1"/>
          </p:cNvPicPr>
          <p:nvPr/>
        </p:nvPicPr>
        <p:blipFill>
          <a:blip r:embed="rId3"/>
          <a:stretch>
            <a:fillRect/>
          </a:stretch>
        </p:blipFill>
        <p:spPr>
          <a:xfrm>
            <a:off x="6111885" y="4059804"/>
            <a:ext cx="4087647" cy="2744289"/>
          </a:xfrm>
          <a:prstGeom prst="rect">
            <a:avLst/>
          </a:prstGeom>
        </p:spPr>
      </p:pic>
      <p:pic>
        <p:nvPicPr>
          <p:cNvPr id="6" name="Picture 5">
            <a:extLst>
              <a:ext uri="{FF2B5EF4-FFF2-40B4-BE49-F238E27FC236}">
                <a16:creationId xmlns:a16="http://schemas.microsoft.com/office/drawing/2014/main" id="{DCC341E5-6CBA-7BAF-1974-9AD31E1389D8}"/>
              </a:ext>
            </a:extLst>
          </p:cNvPr>
          <p:cNvPicPr>
            <a:picLocks noChangeAspect="1"/>
          </p:cNvPicPr>
          <p:nvPr/>
        </p:nvPicPr>
        <p:blipFill>
          <a:blip r:embed="rId4"/>
          <a:stretch>
            <a:fillRect/>
          </a:stretch>
        </p:blipFill>
        <p:spPr>
          <a:xfrm>
            <a:off x="988483" y="2343433"/>
            <a:ext cx="3733107" cy="3432742"/>
          </a:xfrm>
          <a:prstGeom prst="rect">
            <a:avLst/>
          </a:prstGeom>
        </p:spPr>
      </p:pic>
    </p:spTree>
    <p:extLst>
      <p:ext uri="{BB962C8B-B14F-4D97-AF65-F5344CB8AC3E}">
        <p14:creationId xmlns:p14="http://schemas.microsoft.com/office/powerpoint/2010/main" val="3047770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AB09F-D487-867F-2C0C-E1D0C53DE0CD}"/>
              </a:ext>
            </a:extLst>
          </p:cNvPr>
          <p:cNvSpPr>
            <a:spLocks noGrp="1"/>
          </p:cNvSpPr>
          <p:nvPr>
            <p:ph type="title"/>
          </p:nvPr>
        </p:nvSpPr>
        <p:spPr>
          <a:xfrm>
            <a:off x="800708" y="132237"/>
            <a:ext cx="10367431" cy="970189"/>
          </a:xfrm>
        </p:spPr>
        <p:txBody>
          <a:bodyPr>
            <a:normAutofit fontScale="90000"/>
          </a:bodyPr>
          <a:lstStyle/>
          <a:p>
            <a:r>
              <a:rPr lang="en-US" dirty="0"/>
              <a:t>Toronto Case Series – first 3 infants breastfed in high-income countries in literature</a:t>
            </a:r>
          </a:p>
        </p:txBody>
      </p:sp>
      <p:sp>
        <p:nvSpPr>
          <p:cNvPr id="4" name="Slide Number Placeholder 3">
            <a:extLst>
              <a:ext uri="{FF2B5EF4-FFF2-40B4-BE49-F238E27FC236}">
                <a16:creationId xmlns:a16="http://schemas.microsoft.com/office/drawing/2014/main" id="{CFD4BDDF-43A7-B858-341A-9E3BB2C09530}"/>
              </a:ext>
            </a:extLst>
          </p:cNvPr>
          <p:cNvSpPr>
            <a:spLocks noGrp="1"/>
          </p:cNvSpPr>
          <p:nvPr>
            <p:ph type="sldNum" sz="quarter" idx="12"/>
          </p:nvPr>
        </p:nvSpPr>
        <p:spPr/>
        <p:txBody>
          <a:bodyPr/>
          <a:lstStyle/>
          <a:p>
            <a:pPr marL="0" marR="0" lvl="0" indent="0" algn="ctr" defTabSz="914218" rtl="0" eaLnBrk="1" fontAlgn="auto" latinLnBrk="0" hangingPunct="1">
              <a:lnSpc>
                <a:spcPct val="100000"/>
              </a:lnSpc>
              <a:spcBef>
                <a:spcPts val="0"/>
              </a:spcBef>
              <a:spcAft>
                <a:spcPts val="0"/>
              </a:spcAft>
              <a:buClrTx/>
              <a:buSzTx/>
              <a:buFontTx/>
              <a:buNone/>
              <a:tabLst/>
              <a:defRPr/>
            </a:pPr>
            <a:fld id="{1464BE0F-53CF-433F-9F3F-E3283E83BD64}" type="slidenum">
              <a:rPr kumimoji="0" lang="en-US" sz="105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ctr" defTabSz="914218" rtl="0" eaLnBrk="1" fontAlgn="auto" latinLnBrk="0" hangingPunct="1">
                <a:lnSpc>
                  <a:spcPct val="100000"/>
                </a:lnSpc>
                <a:spcBef>
                  <a:spcPts val="0"/>
                </a:spcBef>
                <a:spcAft>
                  <a:spcPts val="0"/>
                </a:spcAft>
                <a:buClrTx/>
                <a:buSzTx/>
                <a:buFontTx/>
                <a:buNone/>
                <a:tabLst/>
                <a:defRPr/>
              </a:pPr>
              <a:t>16</a:t>
            </a:fld>
            <a:endParaRPr kumimoji="0" lang="en-US" sz="105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A39E91E3-C5D6-1E1E-8780-BA360171549C}"/>
              </a:ext>
            </a:extLst>
          </p:cNvPr>
          <p:cNvPicPr>
            <a:picLocks noChangeAspect="1"/>
          </p:cNvPicPr>
          <p:nvPr/>
        </p:nvPicPr>
        <p:blipFill>
          <a:blip r:embed="rId2"/>
          <a:stretch>
            <a:fillRect/>
          </a:stretch>
        </p:blipFill>
        <p:spPr>
          <a:xfrm>
            <a:off x="1235193" y="4685497"/>
            <a:ext cx="3234645" cy="355022"/>
          </a:xfrm>
          <a:prstGeom prst="rect">
            <a:avLst/>
          </a:prstGeom>
        </p:spPr>
      </p:pic>
      <p:pic>
        <p:nvPicPr>
          <p:cNvPr id="3" name="Picture 2" descr="A close-up of a report&#10;&#10;Description automatically generated with low confidence">
            <a:extLst>
              <a:ext uri="{FF2B5EF4-FFF2-40B4-BE49-F238E27FC236}">
                <a16:creationId xmlns:a16="http://schemas.microsoft.com/office/drawing/2014/main" id="{6AAE748D-F6EE-3571-3947-1E8FE66BB2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266884"/>
            <a:ext cx="4660900" cy="1371600"/>
          </a:xfrm>
          <a:prstGeom prst="rect">
            <a:avLst/>
          </a:prstGeom>
        </p:spPr>
      </p:pic>
      <p:pic>
        <p:nvPicPr>
          <p:cNvPr id="6" name="Picture 5">
            <a:extLst>
              <a:ext uri="{FF2B5EF4-FFF2-40B4-BE49-F238E27FC236}">
                <a16:creationId xmlns:a16="http://schemas.microsoft.com/office/drawing/2014/main" id="{94EC0CC6-3E71-3062-5B1A-7559ACF26DD3}"/>
              </a:ext>
            </a:extLst>
          </p:cNvPr>
          <p:cNvPicPr>
            <a:picLocks noChangeAspect="1"/>
          </p:cNvPicPr>
          <p:nvPr/>
        </p:nvPicPr>
        <p:blipFill>
          <a:blip r:embed="rId4"/>
          <a:stretch>
            <a:fillRect/>
          </a:stretch>
        </p:blipFill>
        <p:spPr>
          <a:xfrm>
            <a:off x="1076243" y="1679591"/>
            <a:ext cx="3552546" cy="2334530"/>
          </a:xfrm>
          <a:prstGeom prst="rect">
            <a:avLst/>
          </a:prstGeom>
        </p:spPr>
      </p:pic>
      <p:pic>
        <p:nvPicPr>
          <p:cNvPr id="7" name="Picture 6">
            <a:extLst>
              <a:ext uri="{FF2B5EF4-FFF2-40B4-BE49-F238E27FC236}">
                <a16:creationId xmlns:a16="http://schemas.microsoft.com/office/drawing/2014/main" id="{A2CF311A-CF27-5A1D-CEC2-E7A44369CA9B}"/>
              </a:ext>
            </a:extLst>
          </p:cNvPr>
          <p:cNvPicPr>
            <a:picLocks noChangeAspect="1"/>
          </p:cNvPicPr>
          <p:nvPr/>
        </p:nvPicPr>
        <p:blipFill>
          <a:blip r:embed="rId5"/>
          <a:stretch>
            <a:fillRect/>
          </a:stretch>
        </p:blipFill>
        <p:spPr>
          <a:xfrm>
            <a:off x="1235193" y="4160158"/>
            <a:ext cx="3234645" cy="356762"/>
          </a:xfrm>
          <a:prstGeom prst="rect">
            <a:avLst/>
          </a:prstGeom>
        </p:spPr>
      </p:pic>
      <p:sp>
        <p:nvSpPr>
          <p:cNvPr id="8" name="Content Placeholder 2">
            <a:extLst>
              <a:ext uri="{FF2B5EF4-FFF2-40B4-BE49-F238E27FC236}">
                <a16:creationId xmlns:a16="http://schemas.microsoft.com/office/drawing/2014/main" id="{FCFA2FD3-DC9E-B751-C529-9D49B8336F7C}"/>
              </a:ext>
            </a:extLst>
          </p:cNvPr>
          <p:cNvSpPr>
            <a:spLocks noGrp="1"/>
          </p:cNvSpPr>
          <p:nvPr>
            <p:ph idx="1"/>
          </p:nvPr>
        </p:nvSpPr>
        <p:spPr>
          <a:xfrm>
            <a:off x="6063839" y="2886118"/>
            <a:ext cx="5642263" cy="3720521"/>
          </a:xfrm>
          <a:ln>
            <a:solidFill>
              <a:schemeClr val="tx1"/>
            </a:solidFill>
          </a:ln>
        </p:spPr>
        <p:txBody>
          <a:bodyPr>
            <a:normAutofit fontScale="85000" lnSpcReduction="20000"/>
          </a:bodyPr>
          <a:lstStyle/>
          <a:p>
            <a:r>
              <a:rPr lang="en-US" dirty="0">
                <a:solidFill>
                  <a:schemeClr val="tx1"/>
                </a:solidFill>
              </a:rPr>
              <a:t>2 women with HIV – breastfed 3 infants (1 singleton and 1 set of twins) in 2017 &amp; 2018 in GTA supported by maternal and pediatric ID</a:t>
            </a:r>
          </a:p>
          <a:p>
            <a:r>
              <a:rPr lang="en-US" dirty="0">
                <a:solidFill>
                  <a:schemeClr val="tx1"/>
                </a:solidFill>
              </a:rPr>
              <a:t>Mother 1 – delivered at 41w – breastfed X 6 weeks; infant given AZT/3TC/NVP – no transmission</a:t>
            </a:r>
          </a:p>
          <a:p>
            <a:r>
              <a:rPr lang="en-US" dirty="0">
                <a:solidFill>
                  <a:schemeClr val="tx1"/>
                </a:solidFill>
              </a:rPr>
              <a:t>Mother 2 – delivered at 31 weeks gestation – mixed breastfed twins from week 6 – 12 weeks – infants first given AZT then given AZT/3TC/NVP X 15 weeks – no transmission</a:t>
            </a:r>
          </a:p>
        </p:txBody>
      </p:sp>
      <p:pic>
        <p:nvPicPr>
          <p:cNvPr id="9" name="Picture 8">
            <a:extLst>
              <a:ext uri="{FF2B5EF4-FFF2-40B4-BE49-F238E27FC236}">
                <a16:creationId xmlns:a16="http://schemas.microsoft.com/office/drawing/2014/main" id="{1B6BE6E2-ECD9-9642-983A-6317496899B6}"/>
              </a:ext>
            </a:extLst>
          </p:cNvPr>
          <p:cNvPicPr>
            <a:picLocks noChangeAspect="1"/>
          </p:cNvPicPr>
          <p:nvPr/>
        </p:nvPicPr>
        <p:blipFill>
          <a:blip r:embed="rId6"/>
          <a:stretch>
            <a:fillRect/>
          </a:stretch>
        </p:blipFill>
        <p:spPr>
          <a:xfrm>
            <a:off x="1553847" y="5375607"/>
            <a:ext cx="2709829" cy="967796"/>
          </a:xfrm>
          <a:prstGeom prst="rect">
            <a:avLst/>
          </a:prstGeom>
        </p:spPr>
      </p:pic>
    </p:spTree>
    <p:extLst>
      <p:ext uri="{BB962C8B-B14F-4D97-AF65-F5344CB8AC3E}">
        <p14:creationId xmlns:p14="http://schemas.microsoft.com/office/powerpoint/2010/main" val="844442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AE8A0-5552-65CC-EAB8-954F4872F9F5}"/>
              </a:ext>
            </a:extLst>
          </p:cNvPr>
          <p:cNvSpPr>
            <a:spLocks noGrp="1"/>
          </p:cNvSpPr>
          <p:nvPr>
            <p:ph type="title"/>
          </p:nvPr>
        </p:nvSpPr>
        <p:spPr>
          <a:xfrm>
            <a:off x="261258" y="-276340"/>
            <a:ext cx="10515600" cy="1325563"/>
          </a:xfrm>
        </p:spPr>
        <p:txBody>
          <a:bodyPr/>
          <a:lstStyle/>
          <a:p>
            <a:r>
              <a:rPr lang="en-US" dirty="0"/>
              <a:t>North American Case Series</a:t>
            </a:r>
          </a:p>
        </p:txBody>
      </p:sp>
      <p:sp>
        <p:nvSpPr>
          <p:cNvPr id="3" name="Content Placeholder 2">
            <a:extLst>
              <a:ext uri="{FF2B5EF4-FFF2-40B4-BE49-F238E27FC236}">
                <a16:creationId xmlns:a16="http://schemas.microsoft.com/office/drawing/2014/main" id="{0E184E77-217F-B7A1-5849-C0B14EF03CE1}"/>
              </a:ext>
            </a:extLst>
          </p:cNvPr>
          <p:cNvSpPr>
            <a:spLocks noGrp="1"/>
          </p:cNvSpPr>
          <p:nvPr>
            <p:ph idx="1"/>
          </p:nvPr>
        </p:nvSpPr>
        <p:spPr>
          <a:xfrm>
            <a:off x="464302" y="2267483"/>
            <a:ext cx="11644311" cy="4856163"/>
          </a:xfrm>
        </p:spPr>
        <p:txBody>
          <a:bodyPr/>
          <a:lstStyle/>
          <a:p>
            <a:r>
              <a:rPr lang="en-CA" sz="2800" dirty="0">
                <a:solidFill>
                  <a:srgbClr val="2A2A2A"/>
                </a:solidFill>
                <a:effectLst/>
                <a:ea typeface="Calibri" panose="020F0502020204030204" pitchFamily="34" charset="0"/>
                <a:cs typeface="Calibri" panose="020F0502020204030204" pitchFamily="34" charset="0"/>
              </a:rPr>
              <a:t>A retrospective multi-site study was performed for individuals with HIV who breastfed from 2014-2022 in the United States (8 sites) and Canada (3 sites). Descriptive statistics were used for data analysis</a:t>
            </a:r>
            <a:r>
              <a:rPr lang="en-CA" sz="2800" dirty="0">
                <a:effectLst/>
                <a:cs typeface="Calibri" panose="020F0502020204030204" pitchFamily="34" charset="0"/>
              </a:rPr>
              <a:t> </a:t>
            </a:r>
            <a:endParaRPr lang="en-CA" sz="2800" dirty="0">
              <a:cs typeface="Calibri" panose="020F0502020204030204" pitchFamily="34" charset="0"/>
            </a:endParaRPr>
          </a:p>
          <a:p>
            <a:r>
              <a:rPr lang="en-CA" sz="2800" b="0" i="0" dirty="0">
                <a:solidFill>
                  <a:srgbClr val="2A2A2A"/>
                </a:solidFill>
                <a:effectLst/>
                <a:cs typeface="Calibri" panose="020F0502020204030204" pitchFamily="34" charset="0"/>
              </a:rPr>
              <a:t>72 cases reported, most had been diagnosed with HIV and were on antiretroviral therapy (ART) prior to the index pregnancy and had undetectable viral loads at delivery. </a:t>
            </a:r>
          </a:p>
          <a:p>
            <a:pPr lvl="1"/>
            <a:r>
              <a:rPr lang="en-CA" sz="2800" dirty="0">
                <a:solidFill>
                  <a:srgbClr val="2A2A2A"/>
                </a:solidFill>
                <a:cs typeface="Calibri" panose="020F0502020204030204" pitchFamily="34" charset="0"/>
              </a:rPr>
              <a:t>28 CASES FROM CANADA: 20 FROM TORONTO &amp; 8 FROM MONTREAL</a:t>
            </a:r>
            <a:endParaRPr lang="en-CA" sz="2800" b="0" i="0" dirty="0">
              <a:solidFill>
                <a:srgbClr val="2A2A2A"/>
              </a:solidFill>
              <a:effectLst/>
              <a:cs typeface="Calibri" panose="020F0502020204030204" pitchFamily="34" charset="0"/>
            </a:endParaRPr>
          </a:p>
        </p:txBody>
      </p:sp>
      <p:sp>
        <p:nvSpPr>
          <p:cNvPr id="4" name="Slide Number Placeholder 3">
            <a:extLst>
              <a:ext uri="{FF2B5EF4-FFF2-40B4-BE49-F238E27FC236}">
                <a16:creationId xmlns:a16="http://schemas.microsoft.com/office/drawing/2014/main" id="{8E5B8EBF-505A-98A2-16F6-F1186F95FB01}"/>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464BE0F-53CF-433F-9F3F-E3283E83BD6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F92D5809-5633-E98B-CB1E-8A7E23B4BE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661" y="6268250"/>
            <a:ext cx="11694339" cy="589750"/>
          </a:xfrm>
          <a:prstGeom prst="rect">
            <a:avLst/>
          </a:prstGeom>
        </p:spPr>
      </p:pic>
      <p:pic>
        <p:nvPicPr>
          <p:cNvPr id="8" name="Picture 7">
            <a:extLst>
              <a:ext uri="{FF2B5EF4-FFF2-40B4-BE49-F238E27FC236}">
                <a16:creationId xmlns:a16="http://schemas.microsoft.com/office/drawing/2014/main" id="{2E97C6AA-A0CD-6177-FB3C-09100BF9F9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661" y="919714"/>
            <a:ext cx="11694339" cy="934971"/>
          </a:xfrm>
          <a:prstGeom prst="rect">
            <a:avLst/>
          </a:prstGeom>
        </p:spPr>
      </p:pic>
    </p:spTree>
    <p:extLst>
      <p:ext uri="{BB962C8B-B14F-4D97-AF65-F5344CB8AC3E}">
        <p14:creationId xmlns:p14="http://schemas.microsoft.com/office/powerpoint/2010/main" val="4179314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575E7-FAD1-9CAE-76A1-186030CD1EAC}"/>
              </a:ext>
            </a:extLst>
          </p:cNvPr>
          <p:cNvSpPr>
            <a:spLocks noGrp="1"/>
          </p:cNvSpPr>
          <p:nvPr>
            <p:ph type="title"/>
          </p:nvPr>
        </p:nvSpPr>
        <p:spPr>
          <a:xfrm>
            <a:off x="737373" y="117677"/>
            <a:ext cx="10367431" cy="970189"/>
          </a:xfrm>
        </p:spPr>
        <p:txBody>
          <a:bodyPr>
            <a:normAutofit fontScale="90000"/>
          </a:bodyPr>
          <a:lstStyle/>
          <a:p>
            <a:r>
              <a:rPr lang="en-US" dirty="0"/>
              <a:t>Published reports of women with HIV breastfeeding in high-income countries </a:t>
            </a:r>
          </a:p>
        </p:txBody>
      </p:sp>
      <p:sp>
        <p:nvSpPr>
          <p:cNvPr id="4" name="Slide Number Placeholder 3">
            <a:extLst>
              <a:ext uri="{FF2B5EF4-FFF2-40B4-BE49-F238E27FC236}">
                <a16:creationId xmlns:a16="http://schemas.microsoft.com/office/drawing/2014/main" id="{D47C7503-CB26-8634-6E00-7DB747F907D7}"/>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464BE0F-53CF-433F-9F3F-E3283E83BD6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7" name="Table 7">
            <a:extLst>
              <a:ext uri="{FF2B5EF4-FFF2-40B4-BE49-F238E27FC236}">
                <a16:creationId xmlns:a16="http://schemas.microsoft.com/office/drawing/2014/main" id="{33C94FA1-E33A-9BEF-675C-B3F6FB82AB83}"/>
              </a:ext>
            </a:extLst>
          </p:cNvPr>
          <p:cNvGraphicFramePr>
            <a:graphicFrameLocks noGrp="1"/>
          </p:cNvGraphicFramePr>
          <p:nvPr>
            <p:ph idx="1"/>
          </p:nvPr>
        </p:nvGraphicFramePr>
        <p:xfrm>
          <a:off x="375031" y="1154543"/>
          <a:ext cx="11526985" cy="5425440"/>
        </p:xfrm>
        <a:graphic>
          <a:graphicData uri="http://schemas.openxmlformats.org/drawingml/2006/table">
            <a:tbl>
              <a:tblPr firstRow="1" bandRow="1">
                <a:tableStyleId>{5C22544A-7EE6-4342-B048-85BDC9FD1C3A}</a:tableStyleId>
              </a:tblPr>
              <a:tblGrid>
                <a:gridCol w="2340460">
                  <a:extLst>
                    <a:ext uri="{9D8B030D-6E8A-4147-A177-3AD203B41FA5}">
                      <a16:colId xmlns:a16="http://schemas.microsoft.com/office/drawing/2014/main" val="1262774400"/>
                    </a:ext>
                  </a:extLst>
                </a:gridCol>
                <a:gridCol w="1247867">
                  <a:extLst>
                    <a:ext uri="{9D8B030D-6E8A-4147-A177-3AD203B41FA5}">
                      <a16:colId xmlns:a16="http://schemas.microsoft.com/office/drawing/2014/main" val="3983785083"/>
                    </a:ext>
                  </a:extLst>
                </a:gridCol>
                <a:gridCol w="1245951">
                  <a:extLst>
                    <a:ext uri="{9D8B030D-6E8A-4147-A177-3AD203B41FA5}">
                      <a16:colId xmlns:a16="http://schemas.microsoft.com/office/drawing/2014/main" val="4279856774"/>
                    </a:ext>
                  </a:extLst>
                </a:gridCol>
                <a:gridCol w="4627418">
                  <a:extLst>
                    <a:ext uri="{9D8B030D-6E8A-4147-A177-3AD203B41FA5}">
                      <a16:colId xmlns:a16="http://schemas.microsoft.com/office/drawing/2014/main" val="3690533778"/>
                    </a:ext>
                  </a:extLst>
                </a:gridCol>
                <a:gridCol w="2065289">
                  <a:extLst>
                    <a:ext uri="{9D8B030D-6E8A-4147-A177-3AD203B41FA5}">
                      <a16:colId xmlns:a16="http://schemas.microsoft.com/office/drawing/2014/main" val="2100579774"/>
                    </a:ext>
                  </a:extLst>
                </a:gridCol>
              </a:tblGrid>
              <a:tr h="370840">
                <a:tc>
                  <a:txBody>
                    <a:bodyPr/>
                    <a:lstStyle/>
                    <a:p>
                      <a:r>
                        <a:rPr lang="en-US" dirty="0"/>
                        <a:t>Authors</a:t>
                      </a:r>
                    </a:p>
                  </a:txBody>
                  <a:tcPr/>
                </a:tc>
                <a:tc>
                  <a:txBody>
                    <a:bodyPr/>
                    <a:lstStyle/>
                    <a:p>
                      <a:r>
                        <a:rPr lang="en-US" dirty="0"/>
                        <a:t>Country</a:t>
                      </a:r>
                    </a:p>
                  </a:txBody>
                  <a:tcPr/>
                </a:tc>
                <a:tc>
                  <a:txBody>
                    <a:bodyPr/>
                    <a:lstStyle/>
                    <a:p>
                      <a:r>
                        <a:rPr lang="en-US" dirty="0"/>
                        <a:t>Year</a:t>
                      </a:r>
                    </a:p>
                  </a:txBody>
                  <a:tcPr/>
                </a:tc>
                <a:tc>
                  <a:txBody>
                    <a:bodyPr/>
                    <a:lstStyle/>
                    <a:p>
                      <a:r>
                        <a:rPr lang="en-US" dirty="0"/>
                        <a:t>Number of infants</a:t>
                      </a:r>
                    </a:p>
                  </a:txBody>
                  <a:tcPr/>
                </a:tc>
                <a:tc>
                  <a:txBody>
                    <a:bodyPr/>
                    <a:lstStyle/>
                    <a:p>
                      <a:r>
                        <a:rPr lang="en-US" dirty="0"/>
                        <a:t>Infant HIV </a:t>
                      </a:r>
                    </a:p>
                    <a:p>
                      <a:r>
                        <a:rPr lang="en-US" dirty="0"/>
                        <a:t>results</a:t>
                      </a:r>
                    </a:p>
                  </a:txBody>
                  <a:tcPr/>
                </a:tc>
                <a:extLst>
                  <a:ext uri="{0D108BD9-81ED-4DB2-BD59-A6C34878D82A}">
                    <a16:rowId xmlns:a16="http://schemas.microsoft.com/office/drawing/2014/main" val="1446977682"/>
                  </a:ext>
                </a:extLst>
              </a:tr>
              <a:tr h="370840">
                <a:tc>
                  <a:txBody>
                    <a:bodyPr/>
                    <a:lstStyle/>
                    <a:p>
                      <a:r>
                        <a:rPr lang="en-US" dirty="0" err="1">
                          <a:solidFill>
                            <a:schemeClr val="bg1">
                              <a:lumMod val="50000"/>
                            </a:schemeClr>
                          </a:solidFill>
                        </a:rPr>
                        <a:t>Nashid</a:t>
                      </a:r>
                      <a:r>
                        <a:rPr lang="en-US" dirty="0">
                          <a:solidFill>
                            <a:schemeClr val="bg1">
                              <a:lumMod val="50000"/>
                            </a:schemeClr>
                          </a:solidFill>
                        </a:rPr>
                        <a:t> et al.</a:t>
                      </a:r>
                    </a:p>
                  </a:txBody>
                  <a:tcPr/>
                </a:tc>
                <a:tc>
                  <a:txBody>
                    <a:bodyPr/>
                    <a:lstStyle/>
                    <a:p>
                      <a:r>
                        <a:rPr lang="en-US" dirty="0">
                          <a:solidFill>
                            <a:schemeClr val="bg1">
                              <a:lumMod val="50000"/>
                            </a:schemeClr>
                          </a:solidFill>
                        </a:rPr>
                        <a:t>Canada</a:t>
                      </a:r>
                    </a:p>
                  </a:txBody>
                  <a:tcPr/>
                </a:tc>
                <a:tc>
                  <a:txBody>
                    <a:bodyPr/>
                    <a:lstStyle/>
                    <a:p>
                      <a:r>
                        <a:rPr lang="en-US" dirty="0">
                          <a:solidFill>
                            <a:schemeClr val="bg1">
                              <a:lumMod val="50000"/>
                            </a:schemeClr>
                          </a:solidFill>
                        </a:rPr>
                        <a:t>2019</a:t>
                      </a:r>
                    </a:p>
                  </a:txBody>
                  <a:tcPr/>
                </a:tc>
                <a:tc>
                  <a:txBody>
                    <a:bodyPr/>
                    <a:lstStyle/>
                    <a:p>
                      <a:r>
                        <a:rPr lang="en-US" dirty="0">
                          <a:solidFill>
                            <a:schemeClr val="bg1">
                              <a:lumMod val="50000"/>
                            </a:schemeClr>
                          </a:solidFill>
                        </a:rPr>
                        <a:t>3</a:t>
                      </a:r>
                    </a:p>
                  </a:txBody>
                  <a:tcPr/>
                </a:tc>
                <a:tc>
                  <a:txBody>
                    <a:bodyPr/>
                    <a:lstStyle/>
                    <a:p>
                      <a:r>
                        <a:rPr lang="en-US" dirty="0">
                          <a:solidFill>
                            <a:schemeClr val="bg1">
                              <a:lumMod val="50000"/>
                            </a:schemeClr>
                          </a:solidFill>
                        </a:rPr>
                        <a:t>All negative</a:t>
                      </a:r>
                    </a:p>
                  </a:txBody>
                  <a:tcPr/>
                </a:tc>
                <a:extLst>
                  <a:ext uri="{0D108BD9-81ED-4DB2-BD59-A6C34878D82A}">
                    <a16:rowId xmlns:a16="http://schemas.microsoft.com/office/drawing/2014/main" val="1877182594"/>
                  </a:ext>
                </a:extLst>
              </a:tr>
              <a:tr h="370840">
                <a:tc>
                  <a:txBody>
                    <a:bodyPr/>
                    <a:lstStyle/>
                    <a:p>
                      <a:r>
                        <a:rPr lang="en-US" dirty="0" err="1"/>
                        <a:t>Bansaccal</a:t>
                      </a:r>
                      <a:r>
                        <a:rPr lang="en-US" dirty="0"/>
                        <a:t> et al.</a:t>
                      </a:r>
                    </a:p>
                  </a:txBody>
                  <a:tcPr/>
                </a:tc>
                <a:tc>
                  <a:txBody>
                    <a:bodyPr/>
                    <a:lstStyle/>
                    <a:p>
                      <a:r>
                        <a:rPr lang="en-US" dirty="0"/>
                        <a:t>Belgium</a:t>
                      </a:r>
                    </a:p>
                  </a:txBody>
                  <a:tcPr/>
                </a:tc>
                <a:tc>
                  <a:txBody>
                    <a:bodyPr/>
                    <a:lstStyle/>
                    <a:p>
                      <a:r>
                        <a:rPr lang="en-US" dirty="0"/>
                        <a:t>2020</a:t>
                      </a:r>
                    </a:p>
                  </a:txBody>
                  <a:tcPr/>
                </a:tc>
                <a:tc>
                  <a:txBody>
                    <a:bodyPr/>
                    <a:lstStyle/>
                    <a:p>
                      <a:r>
                        <a:rPr lang="en-US" dirty="0"/>
                        <a:t>2</a:t>
                      </a:r>
                    </a:p>
                  </a:txBody>
                  <a:tcPr/>
                </a:tc>
                <a:tc>
                  <a:txBody>
                    <a:bodyPr/>
                    <a:lstStyle/>
                    <a:p>
                      <a:r>
                        <a:rPr lang="en-US" dirty="0"/>
                        <a:t>All negative</a:t>
                      </a:r>
                    </a:p>
                  </a:txBody>
                  <a:tcPr/>
                </a:tc>
                <a:extLst>
                  <a:ext uri="{0D108BD9-81ED-4DB2-BD59-A6C34878D82A}">
                    <a16:rowId xmlns:a16="http://schemas.microsoft.com/office/drawing/2014/main" val="986178660"/>
                  </a:ext>
                </a:extLst>
              </a:tr>
              <a:tr h="370840">
                <a:tc>
                  <a:txBody>
                    <a:bodyPr/>
                    <a:lstStyle/>
                    <a:p>
                      <a:r>
                        <a:rPr lang="en-US" dirty="0">
                          <a:solidFill>
                            <a:schemeClr val="bg1">
                              <a:lumMod val="50000"/>
                            </a:schemeClr>
                          </a:solidFill>
                        </a:rPr>
                        <a:t>Haberl et al.</a:t>
                      </a:r>
                    </a:p>
                  </a:txBody>
                  <a:tcPr/>
                </a:tc>
                <a:tc>
                  <a:txBody>
                    <a:bodyPr/>
                    <a:lstStyle/>
                    <a:p>
                      <a:r>
                        <a:rPr lang="en-US" dirty="0">
                          <a:solidFill>
                            <a:schemeClr val="bg1">
                              <a:lumMod val="50000"/>
                            </a:schemeClr>
                          </a:solidFill>
                        </a:rPr>
                        <a:t>Germany</a:t>
                      </a:r>
                    </a:p>
                  </a:txBody>
                  <a:tcPr/>
                </a:tc>
                <a:tc>
                  <a:txBody>
                    <a:bodyPr/>
                    <a:lstStyle/>
                    <a:p>
                      <a:r>
                        <a:rPr lang="en-US" dirty="0">
                          <a:solidFill>
                            <a:schemeClr val="bg1">
                              <a:lumMod val="50000"/>
                            </a:schemeClr>
                          </a:solidFill>
                        </a:rPr>
                        <a:t>2021</a:t>
                      </a:r>
                    </a:p>
                  </a:txBody>
                  <a:tcPr/>
                </a:tc>
                <a:tc>
                  <a:txBody>
                    <a:bodyPr/>
                    <a:lstStyle/>
                    <a:p>
                      <a:r>
                        <a:rPr lang="en-US" dirty="0">
                          <a:solidFill>
                            <a:schemeClr val="bg1">
                              <a:lumMod val="50000"/>
                            </a:schemeClr>
                          </a:solidFill>
                        </a:rPr>
                        <a:t>42</a:t>
                      </a:r>
                    </a:p>
                  </a:txBody>
                  <a:tcPr/>
                </a:tc>
                <a:tc>
                  <a:txBody>
                    <a:bodyPr/>
                    <a:lstStyle/>
                    <a:p>
                      <a:r>
                        <a:rPr lang="en-US" dirty="0">
                          <a:solidFill>
                            <a:schemeClr val="bg1">
                              <a:lumMod val="50000"/>
                            </a:schemeClr>
                          </a:solidFill>
                        </a:rPr>
                        <a:t>Not reported</a:t>
                      </a:r>
                    </a:p>
                  </a:txBody>
                  <a:tcPr/>
                </a:tc>
                <a:extLst>
                  <a:ext uri="{0D108BD9-81ED-4DB2-BD59-A6C34878D82A}">
                    <a16:rowId xmlns:a16="http://schemas.microsoft.com/office/drawing/2014/main" val="2009157431"/>
                  </a:ext>
                </a:extLst>
              </a:tr>
              <a:tr h="370840">
                <a:tc>
                  <a:txBody>
                    <a:bodyPr/>
                    <a:lstStyle/>
                    <a:p>
                      <a:r>
                        <a:rPr lang="en-US" dirty="0"/>
                        <a:t>Yusuf et al.</a:t>
                      </a:r>
                    </a:p>
                  </a:txBody>
                  <a:tcPr/>
                </a:tc>
                <a:tc>
                  <a:txBody>
                    <a:bodyPr/>
                    <a:lstStyle/>
                    <a:p>
                      <a:r>
                        <a:rPr lang="en-US" dirty="0"/>
                        <a:t>USA</a:t>
                      </a:r>
                    </a:p>
                  </a:txBody>
                  <a:tcPr/>
                </a:tc>
                <a:tc>
                  <a:txBody>
                    <a:bodyPr/>
                    <a:lstStyle/>
                    <a:p>
                      <a:r>
                        <a:rPr lang="en-US" dirty="0"/>
                        <a:t>2022</a:t>
                      </a:r>
                    </a:p>
                  </a:txBody>
                  <a:tcPr/>
                </a:tc>
                <a:tc>
                  <a:txBody>
                    <a:bodyPr/>
                    <a:lstStyle/>
                    <a:p>
                      <a:r>
                        <a:rPr lang="en-US" dirty="0"/>
                        <a:t>10</a:t>
                      </a:r>
                    </a:p>
                  </a:txBody>
                  <a:tcPr/>
                </a:tc>
                <a:tc>
                  <a:txBody>
                    <a:bodyPr/>
                    <a:lstStyle/>
                    <a:p>
                      <a:r>
                        <a:rPr lang="en-US" dirty="0"/>
                        <a:t>All negative</a:t>
                      </a:r>
                    </a:p>
                  </a:txBody>
                  <a:tcPr/>
                </a:tc>
                <a:extLst>
                  <a:ext uri="{0D108BD9-81ED-4DB2-BD59-A6C34878D82A}">
                    <a16:rowId xmlns:a16="http://schemas.microsoft.com/office/drawing/2014/main" val="3829492798"/>
                  </a:ext>
                </a:extLst>
              </a:tr>
              <a:tr h="370840">
                <a:tc>
                  <a:txBody>
                    <a:bodyPr/>
                    <a:lstStyle/>
                    <a:p>
                      <a:r>
                        <a:rPr lang="en-US" dirty="0"/>
                        <a:t>Weiss et al. </a:t>
                      </a:r>
                    </a:p>
                  </a:txBody>
                  <a:tcPr/>
                </a:tc>
                <a:tc>
                  <a:txBody>
                    <a:bodyPr/>
                    <a:lstStyle/>
                    <a:p>
                      <a:r>
                        <a:rPr lang="en-US" dirty="0"/>
                        <a:t>Germany</a:t>
                      </a:r>
                    </a:p>
                  </a:txBody>
                  <a:tcPr/>
                </a:tc>
                <a:tc>
                  <a:txBody>
                    <a:bodyPr/>
                    <a:lstStyle/>
                    <a:p>
                      <a:r>
                        <a:rPr lang="en-US" dirty="0"/>
                        <a:t>2022</a:t>
                      </a:r>
                    </a:p>
                  </a:txBody>
                  <a:tcPr/>
                </a:tc>
                <a:tc>
                  <a:txBody>
                    <a:bodyPr/>
                    <a:lstStyle/>
                    <a:p>
                      <a:r>
                        <a:rPr lang="en-US" dirty="0"/>
                        <a:t>30 – 25 optimal conditions; 5 not</a:t>
                      </a:r>
                    </a:p>
                  </a:txBody>
                  <a:tcPr/>
                </a:tc>
                <a:tc>
                  <a:txBody>
                    <a:bodyPr/>
                    <a:lstStyle/>
                    <a:p>
                      <a:r>
                        <a:rPr lang="en-US" dirty="0"/>
                        <a:t>All negative</a:t>
                      </a:r>
                    </a:p>
                  </a:txBody>
                  <a:tcPr/>
                </a:tc>
                <a:extLst>
                  <a:ext uri="{0D108BD9-81ED-4DB2-BD59-A6C34878D82A}">
                    <a16:rowId xmlns:a16="http://schemas.microsoft.com/office/drawing/2014/main" val="1833784510"/>
                  </a:ext>
                </a:extLst>
              </a:tr>
              <a:tr h="370840">
                <a:tc>
                  <a:txBody>
                    <a:bodyPr/>
                    <a:lstStyle/>
                    <a:p>
                      <a:r>
                        <a:rPr lang="en-US" dirty="0" err="1"/>
                        <a:t>Prestileo</a:t>
                      </a:r>
                      <a:r>
                        <a:rPr lang="en-US" dirty="0"/>
                        <a:t> et al.</a:t>
                      </a:r>
                    </a:p>
                  </a:txBody>
                  <a:tcPr/>
                </a:tc>
                <a:tc>
                  <a:txBody>
                    <a:bodyPr/>
                    <a:lstStyle/>
                    <a:p>
                      <a:r>
                        <a:rPr lang="en-US" dirty="0"/>
                        <a:t>Italy</a:t>
                      </a:r>
                    </a:p>
                  </a:txBody>
                  <a:tcPr/>
                </a:tc>
                <a:tc>
                  <a:txBody>
                    <a:bodyPr/>
                    <a:lstStyle/>
                    <a:p>
                      <a:r>
                        <a:rPr lang="en-US" dirty="0"/>
                        <a:t>2022</a:t>
                      </a:r>
                    </a:p>
                  </a:txBody>
                  <a:tcPr/>
                </a:tc>
                <a:tc>
                  <a:txBody>
                    <a:bodyPr/>
                    <a:lstStyle/>
                    <a:p>
                      <a:r>
                        <a:rPr lang="en-US" dirty="0"/>
                        <a:t>13</a:t>
                      </a:r>
                    </a:p>
                  </a:txBody>
                  <a:tcPr/>
                </a:tc>
                <a:tc>
                  <a:txBody>
                    <a:bodyPr/>
                    <a:lstStyle/>
                    <a:p>
                      <a:r>
                        <a:rPr lang="en-US" dirty="0"/>
                        <a:t>All negative</a:t>
                      </a:r>
                    </a:p>
                  </a:txBody>
                  <a:tcPr/>
                </a:tc>
                <a:extLst>
                  <a:ext uri="{0D108BD9-81ED-4DB2-BD59-A6C34878D82A}">
                    <a16:rowId xmlns:a16="http://schemas.microsoft.com/office/drawing/2014/main" val="439723467"/>
                  </a:ext>
                </a:extLst>
              </a:tr>
              <a:tr h="370840">
                <a:tc>
                  <a:txBody>
                    <a:bodyPr/>
                    <a:lstStyle/>
                    <a:p>
                      <a:r>
                        <a:rPr lang="en-US" dirty="0" err="1"/>
                        <a:t>Crizinel</a:t>
                      </a:r>
                      <a:endParaRPr lang="en-US" dirty="0"/>
                    </a:p>
                  </a:txBody>
                  <a:tcPr/>
                </a:tc>
                <a:tc>
                  <a:txBody>
                    <a:bodyPr/>
                    <a:lstStyle/>
                    <a:p>
                      <a:r>
                        <a:rPr lang="en-US" dirty="0"/>
                        <a:t>Switzerland </a:t>
                      </a:r>
                    </a:p>
                  </a:txBody>
                  <a:tcPr/>
                </a:tc>
                <a:tc>
                  <a:txBody>
                    <a:bodyPr/>
                    <a:lstStyle/>
                    <a:p>
                      <a:r>
                        <a:rPr lang="en-US" dirty="0"/>
                        <a:t>Feb 2023</a:t>
                      </a:r>
                    </a:p>
                  </a:txBody>
                  <a:tcPr/>
                </a:tc>
                <a:tc>
                  <a:txBody>
                    <a:bodyPr/>
                    <a:lstStyle/>
                    <a:p>
                      <a:r>
                        <a:rPr lang="en-US" dirty="0"/>
                        <a:t>25</a:t>
                      </a:r>
                    </a:p>
                  </a:txBody>
                  <a:tcPr/>
                </a:tc>
                <a:tc>
                  <a:txBody>
                    <a:bodyPr/>
                    <a:lstStyle/>
                    <a:p>
                      <a:r>
                        <a:rPr lang="en-US" dirty="0"/>
                        <a:t>24 neg; 1 pending</a:t>
                      </a:r>
                    </a:p>
                  </a:txBody>
                  <a:tcPr/>
                </a:tc>
                <a:extLst>
                  <a:ext uri="{0D108BD9-81ED-4DB2-BD59-A6C34878D82A}">
                    <a16:rowId xmlns:a16="http://schemas.microsoft.com/office/drawing/2014/main" val="3585059533"/>
                  </a:ext>
                </a:extLst>
              </a:tr>
              <a:tr h="370840">
                <a:tc>
                  <a:txBody>
                    <a:bodyPr/>
                    <a:lstStyle/>
                    <a:p>
                      <a:r>
                        <a:rPr lang="en-US" dirty="0"/>
                        <a:t>Levinson et al.</a:t>
                      </a:r>
                    </a:p>
                  </a:txBody>
                  <a:tcPr/>
                </a:tc>
                <a:tc>
                  <a:txBody>
                    <a:bodyPr/>
                    <a:lstStyle/>
                    <a:p>
                      <a:r>
                        <a:rPr lang="en-US" dirty="0"/>
                        <a:t>USA + Canada</a:t>
                      </a:r>
                    </a:p>
                  </a:txBody>
                  <a:tcPr/>
                </a:tc>
                <a:tc>
                  <a:txBody>
                    <a:bodyPr/>
                    <a:lstStyle/>
                    <a:p>
                      <a:r>
                        <a:rPr lang="en-US" dirty="0"/>
                        <a:t>April 2023</a:t>
                      </a:r>
                    </a:p>
                  </a:txBody>
                  <a:tcPr/>
                </a:tc>
                <a:tc>
                  <a:txBody>
                    <a:bodyPr/>
                    <a:lstStyle/>
                    <a:p>
                      <a:r>
                        <a:rPr lang="en-US" dirty="0"/>
                        <a:t>72 (including 3 above) – not all suppressed</a:t>
                      </a:r>
                    </a:p>
                  </a:txBody>
                  <a:tcPr/>
                </a:tc>
                <a:tc>
                  <a:txBody>
                    <a:bodyPr/>
                    <a:lstStyle/>
                    <a:p>
                      <a:r>
                        <a:rPr lang="en-US" dirty="0"/>
                        <a:t>68 negative; 4 LFU</a:t>
                      </a:r>
                    </a:p>
                  </a:txBody>
                  <a:tcPr/>
                </a:tc>
                <a:extLst>
                  <a:ext uri="{0D108BD9-81ED-4DB2-BD59-A6C34878D82A}">
                    <a16:rowId xmlns:a16="http://schemas.microsoft.com/office/drawing/2014/main" val="489861823"/>
                  </a:ext>
                </a:extLst>
              </a:tr>
              <a:tr h="370840">
                <a:tc>
                  <a:txBody>
                    <a:bodyPr/>
                    <a:lstStyle/>
                    <a:p>
                      <a:r>
                        <a:rPr lang="en-US" dirty="0"/>
                        <a:t>Francis et al.</a:t>
                      </a:r>
                    </a:p>
                  </a:txBody>
                  <a:tcPr/>
                </a:tc>
                <a:tc>
                  <a:txBody>
                    <a:bodyPr/>
                    <a:lstStyle/>
                    <a:p>
                      <a:r>
                        <a:rPr lang="en-US" dirty="0"/>
                        <a:t>UK</a:t>
                      </a:r>
                    </a:p>
                  </a:txBody>
                  <a:tcPr/>
                </a:tc>
                <a:tc>
                  <a:txBody>
                    <a:bodyPr/>
                    <a:lstStyle/>
                    <a:p>
                      <a:r>
                        <a:rPr lang="en-US" dirty="0"/>
                        <a:t>April 2023</a:t>
                      </a:r>
                    </a:p>
                  </a:txBody>
                  <a:tcPr/>
                </a:tc>
                <a:tc>
                  <a:txBody>
                    <a:bodyPr/>
                    <a:lstStyle/>
                    <a:p>
                      <a:r>
                        <a:rPr lang="en-US" dirty="0"/>
                        <a:t>267; 150 with infant HIV results</a:t>
                      </a:r>
                    </a:p>
                  </a:txBody>
                  <a:tcPr/>
                </a:tc>
                <a:tc>
                  <a:txBody>
                    <a:bodyPr/>
                    <a:lstStyle/>
                    <a:p>
                      <a:r>
                        <a:rPr lang="en-US" dirty="0"/>
                        <a:t>111 neg; 34 pending; 5 LFU</a:t>
                      </a:r>
                    </a:p>
                  </a:txBody>
                  <a:tcPr/>
                </a:tc>
                <a:extLst>
                  <a:ext uri="{0D108BD9-81ED-4DB2-BD59-A6C34878D82A}">
                    <a16:rowId xmlns:a16="http://schemas.microsoft.com/office/drawing/2014/main" val="3956907405"/>
                  </a:ext>
                </a:extLst>
              </a:tr>
              <a:tr h="370840">
                <a:tc>
                  <a:txBody>
                    <a:bodyPr/>
                    <a:lstStyle/>
                    <a:p>
                      <a:r>
                        <a:rPr lang="en-US" dirty="0"/>
                        <a:t>TOTAL w/ reported infant HIV PCR</a:t>
                      </a:r>
                    </a:p>
                  </a:txBody>
                  <a:tcPr/>
                </a:tc>
                <a:tc>
                  <a:txBody>
                    <a:bodyPr/>
                    <a:lstStyle/>
                    <a:p>
                      <a:r>
                        <a:rPr lang="en-US" dirty="0"/>
                        <a:t>Global</a:t>
                      </a:r>
                    </a:p>
                  </a:txBody>
                  <a:tcPr/>
                </a:tc>
                <a:tc>
                  <a:txBody>
                    <a:bodyPr/>
                    <a:lstStyle/>
                    <a:p>
                      <a:r>
                        <a:rPr lang="en-US" dirty="0"/>
                        <a:t>As of April 2023</a:t>
                      </a:r>
                    </a:p>
                  </a:txBody>
                  <a:tcPr/>
                </a:tc>
                <a:tc>
                  <a:txBody>
                    <a:bodyPr/>
                    <a:lstStyle/>
                    <a:p>
                      <a:r>
                        <a:rPr lang="en-US" dirty="0"/>
                        <a:t>302</a:t>
                      </a:r>
                    </a:p>
                  </a:txBody>
                  <a:tcPr/>
                </a:tc>
                <a:tc>
                  <a:txBody>
                    <a:bodyPr/>
                    <a:lstStyle/>
                    <a:p>
                      <a:r>
                        <a:rPr lang="en-US" dirty="0"/>
                        <a:t>258 neg; </a:t>
                      </a:r>
                    </a:p>
                    <a:p>
                      <a:r>
                        <a:rPr lang="en-US" dirty="0"/>
                        <a:t>35 pending; 9 LFU</a:t>
                      </a:r>
                    </a:p>
                  </a:txBody>
                  <a:tcPr/>
                </a:tc>
                <a:extLst>
                  <a:ext uri="{0D108BD9-81ED-4DB2-BD59-A6C34878D82A}">
                    <a16:rowId xmlns:a16="http://schemas.microsoft.com/office/drawing/2014/main" val="833200964"/>
                  </a:ext>
                </a:extLst>
              </a:tr>
            </a:tbl>
          </a:graphicData>
        </a:graphic>
      </p:graphicFrame>
    </p:spTree>
    <p:extLst>
      <p:ext uri="{BB962C8B-B14F-4D97-AF65-F5344CB8AC3E}">
        <p14:creationId xmlns:p14="http://schemas.microsoft.com/office/powerpoint/2010/main" val="3895267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B1321-1F17-94BD-13F4-B2AF51D23918}"/>
              </a:ext>
            </a:extLst>
          </p:cNvPr>
          <p:cNvSpPr>
            <a:spLocks noGrp="1"/>
          </p:cNvSpPr>
          <p:nvPr>
            <p:ph type="title"/>
          </p:nvPr>
        </p:nvSpPr>
        <p:spPr/>
        <p:txBody>
          <a:bodyPr/>
          <a:lstStyle/>
          <a:p>
            <a:r>
              <a:rPr lang="en-US" dirty="0"/>
              <a:t>American Pediatric Association</a:t>
            </a:r>
          </a:p>
        </p:txBody>
      </p:sp>
      <p:pic>
        <p:nvPicPr>
          <p:cNvPr id="4" name="Picture 3">
            <a:extLst>
              <a:ext uri="{FF2B5EF4-FFF2-40B4-BE49-F238E27FC236}">
                <a16:creationId xmlns:a16="http://schemas.microsoft.com/office/drawing/2014/main" id="{E378C3C1-EB61-B0BA-F4F8-E213725EF468}"/>
              </a:ext>
            </a:extLst>
          </p:cNvPr>
          <p:cNvPicPr>
            <a:picLocks noChangeAspect="1"/>
          </p:cNvPicPr>
          <p:nvPr/>
        </p:nvPicPr>
        <p:blipFill>
          <a:blip r:embed="rId2"/>
          <a:stretch>
            <a:fillRect/>
          </a:stretch>
        </p:blipFill>
        <p:spPr>
          <a:xfrm>
            <a:off x="3291716" y="1531185"/>
            <a:ext cx="5385629" cy="5244367"/>
          </a:xfrm>
          <a:prstGeom prst="rect">
            <a:avLst/>
          </a:prstGeom>
        </p:spPr>
      </p:pic>
    </p:spTree>
    <p:extLst>
      <p:ext uri="{BB962C8B-B14F-4D97-AF65-F5344CB8AC3E}">
        <p14:creationId xmlns:p14="http://schemas.microsoft.com/office/powerpoint/2010/main" val="17190972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3A967E6-C327-DB73-D920-C231060CBCA5}"/>
              </a:ext>
            </a:extLst>
          </p:cNvPr>
          <p:cNvSpPr txBox="1">
            <a:spLocks/>
          </p:cNvSpPr>
          <p:nvPr/>
        </p:nvSpPr>
        <p:spPr>
          <a:xfrm>
            <a:off x="2175751" y="194081"/>
            <a:ext cx="7425450" cy="1066614"/>
          </a:xfrm>
          <a:prstGeom prst="rect">
            <a:avLst/>
          </a:prstGeom>
        </p:spPr>
        <p:txBody>
          <a:bodyPr vert="horz" lIns="91440" tIns="45720" rIns="91440" bIns="45720" rtlCol="0" anchor="ctr">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6600" b="1" dirty="0">
                <a:solidFill>
                  <a:srgbClr val="49A9B1"/>
                </a:solidFill>
                <a:latin typeface="Aptos" panose="020B0004020202020204" pitchFamily="34" charset="0"/>
              </a:rPr>
              <a:t>Land Acknowledgement</a:t>
            </a:r>
          </a:p>
        </p:txBody>
      </p:sp>
      <p:grpSp>
        <p:nvGrpSpPr>
          <p:cNvPr id="8" name="Group 7">
            <a:extLst>
              <a:ext uri="{FF2B5EF4-FFF2-40B4-BE49-F238E27FC236}">
                <a16:creationId xmlns:a16="http://schemas.microsoft.com/office/drawing/2014/main" id="{943207A8-CE4D-74BF-E3E1-5B8E143F8F2E}"/>
              </a:ext>
            </a:extLst>
          </p:cNvPr>
          <p:cNvGrpSpPr/>
          <p:nvPr/>
        </p:nvGrpSpPr>
        <p:grpSpPr>
          <a:xfrm>
            <a:off x="207855" y="135118"/>
            <a:ext cx="1849545" cy="1066614"/>
            <a:chOff x="2328995" y="1592317"/>
            <a:chExt cx="4597269" cy="2864107"/>
          </a:xfrm>
        </p:grpSpPr>
        <p:sp>
          <p:nvSpPr>
            <p:cNvPr id="9" name="Rectangle: Rounded Corners 8">
              <a:extLst>
                <a:ext uri="{FF2B5EF4-FFF2-40B4-BE49-F238E27FC236}">
                  <a16:creationId xmlns:a16="http://schemas.microsoft.com/office/drawing/2014/main" id="{5666E4AA-D569-71C3-B820-34E2264BDD69}"/>
                </a:ext>
              </a:extLst>
            </p:cNvPr>
            <p:cNvSpPr/>
            <p:nvPr/>
          </p:nvSpPr>
          <p:spPr>
            <a:xfrm>
              <a:off x="2328995" y="1592317"/>
              <a:ext cx="4597269" cy="2864107"/>
            </a:xfrm>
            <a:prstGeom prst="roundRect">
              <a:avLst/>
            </a:prstGeom>
            <a:solidFill>
              <a:srgbClr val="FFFFFF"/>
            </a:solidFill>
            <a:ln w="38100">
              <a:solidFill>
                <a:srgbClr val="49A9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0" name="Picture 9" descr="A close up of a logo&#10;&#10;Description automatically generated">
              <a:extLst>
                <a:ext uri="{FF2B5EF4-FFF2-40B4-BE49-F238E27FC236}">
                  <a16:creationId xmlns:a16="http://schemas.microsoft.com/office/drawing/2014/main" id="{9010E688-031B-F98F-C6EF-B8E69160C4A1}"/>
                </a:ext>
              </a:extLst>
            </p:cNvPr>
            <p:cNvPicPr>
              <a:picLocks noChangeAspect="1"/>
            </p:cNvPicPr>
            <p:nvPr/>
          </p:nvPicPr>
          <p:blipFill>
            <a:blip r:embed="rId2"/>
            <a:stretch>
              <a:fillRect/>
            </a:stretch>
          </p:blipFill>
          <p:spPr>
            <a:xfrm>
              <a:off x="2452608" y="1872055"/>
              <a:ext cx="4238784" cy="2349806"/>
            </a:xfrm>
            <a:prstGeom prst="rect">
              <a:avLst/>
            </a:prstGeom>
            <a:ln w="38100">
              <a:noFill/>
            </a:ln>
          </p:spPr>
        </p:pic>
      </p:grpSp>
      <p:sp>
        <p:nvSpPr>
          <p:cNvPr id="12" name="TextBox 11">
            <a:extLst>
              <a:ext uri="{FF2B5EF4-FFF2-40B4-BE49-F238E27FC236}">
                <a16:creationId xmlns:a16="http://schemas.microsoft.com/office/drawing/2014/main" id="{6B06CD98-53A2-940C-7372-969BDF077B54}"/>
              </a:ext>
            </a:extLst>
          </p:cNvPr>
          <p:cNvSpPr txBox="1"/>
          <p:nvPr/>
        </p:nvSpPr>
        <p:spPr>
          <a:xfrm>
            <a:off x="257586" y="1390249"/>
            <a:ext cx="7295739" cy="4524315"/>
          </a:xfrm>
          <a:prstGeom prst="rect">
            <a:avLst/>
          </a:prstGeom>
          <a:noFill/>
        </p:spPr>
        <p:txBody>
          <a:bodyPr wrap="square">
            <a:spAutoFit/>
          </a:bodyPr>
          <a:lstStyle/>
          <a:p>
            <a:endParaRPr lang="en-US" dirty="0">
              <a:latin typeface="Aptos" panose="020B0004020202020204" pitchFamily="34" charset="0"/>
            </a:endParaRPr>
          </a:p>
          <a:p>
            <a:r>
              <a:rPr lang="en-US" dirty="0">
                <a:latin typeface="Aptos" panose="020B0004020202020204" pitchFamily="34" charset="0"/>
              </a:rPr>
              <a:t>The WCHC Hub is a virtual network composed of many individual sub-hubs, communities, and organizations spanning the vastness of Turtle Island in the land now known as Canada. We acknowledge our presence on the traditional territories of many Indigenous Nations, and we work to prioritize Indigenous women and gender diverse peoples’ voices, leadership, and direction in our work. We recognize our shared responsibility to work in allyship towards reconciliation with the original stewards of these lands and are committed to fostering meaningful relationships with the communities with which we share this space.</a:t>
            </a:r>
          </a:p>
          <a:p>
            <a:endParaRPr lang="en-US" dirty="0">
              <a:latin typeface="Aptos" panose="020B0004020202020204" pitchFamily="34" charset="0"/>
            </a:endParaRPr>
          </a:p>
          <a:p>
            <a:endParaRPr lang="en-US" dirty="0">
              <a:latin typeface="Aptos" panose="020B0004020202020204" pitchFamily="34" charset="0"/>
            </a:endParaRPr>
          </a:p>
          <a:p>
            <a:r>
              <a:rPr lang="en-US" dirty="0">
                <a:latin typeface="Aptos" panose="020B0004020202020204" pitchFamily="34" charset="0"/>
              </a:rPr>
              <a:t>We also want to acknowledge the painful history of slavery here in Canada and its contribution to the lingering effects of medical racism, as well as celebrate the strength and determination of Black communities, who fought – and continue to fight – for freedom, justice, and equality.</a:t>
            </a:r>
          </a:p>
        </p:txBody>
      </p:sp>
      <p:grpSp>
        <p:nvGrpSpPr>
          <p:cNvPr id="39" name="Group 38">
            <a:extLst>
              <a:ext uri="{FF2B5EF4-FFF2-40B4-BE49-F238E27FC236}">
                <a16:creationId xmlns:a16="http://schemas.microsoft.com/office/drawing/2014/main" id="{5E683337-7D3A-75EA-ACDB-2D67D7AB274D}"/>
              </a:ext>
            </a:extLst>
          </p:cNvPr>
          <p:cNvGrpSpPr/>
          <p:nvPr/>
        </p:nvGrpSpPr>
        <p:grpSpPr>
          <a:xfrm>
            <a:off x="7696611" y="1454777"/>
            <a:ext cx="4138068" cy="4624282"/>
            <a:chOff x="252957" y="1433618"/>
            <a:chExt cx="5000883" cy="5470877"/>
          </a:xfrm>
        </p:grpSpPr>
        <p:pic>
          <p:nvPicPr>
            <p:cNvPr id="15" name="Picture 14" descr="A field with trees in the background&#10;&#10;Description automatically generated">
              <a:extLst>
                <a:ext uri="{FF2B5EF4-FFF2-40B4-BE49-F238E27FC236}">
                  <a16:creationId xmlns:a16="http://schemas.microsoft.com/office/drawing/2014/main" id="{B669EE74-8FE5-0D42-2BBA-48188C886BAA}"/>
                </a:ext>
              </a:extLst>
            </p:cNvPr>
            <p:cNvPicPr>
              <a:picLocks noChangeAspect="1"/>
            </p:cNvPicPr>
            <p:nvPr/>
          </p:nvPicPr>
          <p:blipFill rotWithShape="1">
            <a:blip r:embed="rId3">
              <a:extLst>
                <a:ext uri="{28A0092B-C50C-407E-A947-70E740481C1C}">
                  <a14:useLocalDpi xmlns:a14="http://schemas.microsoft.com/office/drawing/2010/main" val="0"/>
                </a:ext>
              </a:extLst>
            </a:blip>
            <a:srcRect r="7202"/>
            <a:stretch/>
          </p:blipFill>
          <p:spPr>
            <a:xfrm>
              <a:off x="3555689" y="1433618"/>
              <a:ext cx="1698151" cy="2746018"/>
            </a:xfrm>
            <a:prstGeom prst="rect">
              <a:avLst/>
            </a:prstGeom>
          </p:spPr>
        </p:pic>
        <p:pic>
          <p:nvPicPr>
            <p:cNvPr id="20" name="Picture 19" descr="A mountain with snow on top&#10;&#10;Description automatically generated">
              <a:extLst>
                <a:ext uri="{FF2B5EF4-FFF2-40B4-BE49-F238E27FC236}">
                  <a16:creationId xmlns:a16="http://schemas.microsoft.com/office/drawing/2014/main" id="{6DE02227-8B0B-F04C-0BB0-D929C3EBDF90}"/>
                </a:ext>
              </a:extLst>
            </p:cNvPr>
            <p:cNvPicPr>
              <a:picLocks noChangeAspect="1"/>
            </p:cNvPicPr>
            <p:nvPr/>
          </p:nvPicPr>
          <p:blipFill rotWithShape="1">
            <a:blip r:embed="rId4">
              <a:extLst>
                <a:ext uri="{28A0092B-C50C-407E-A947-70E740481C1C}">
                  <a14:useLocalDpi xmlns:a14="http://schemas.microsoft.com/office/drawing/2010/main" val="0"/>
                </a:ext>
              </a:extLst>
            </a:blip>
            <a:srcRect l="23534" t="108" r="36352" b="-108"/>
            <a:stretch/>
          </p:blipFill>
          <p:spPr>
            <a:xfrm>
              <a:off x="257586" y="1443433"/>
              <a:ext cx="1658639" cy="2764358"/>
            </a:xfrm>
            <a:prstGeom prst="rect">
              <a:avLst/>
            </a:prstGeom>
          </p:spPr>
        </p:pic>
        <p:pic>
          <p:nvPicPr>
            <p:cNvPr id="32" name="Picture 31" descr="A body of water with trees and a boat&#10;&#10;Description automatically generated">
              <a:extLst>
                <a:ext uri="{FF2B5EF4-FFF2-40B4-BE49-F238E27FC236}">
                  <a16:creationId xmlns:a16="http://schemas.microsoft.com/office/drawing/2014/main" id="{2071D00B-6966-64CB-27D7-83BFAE95C313}"/>
                </a:ext>
              </a:extLst>
            </p:cNvPr>
            <p:cNvPicPr>
              <a:picLocks noChangeAspect="1"/>
            </p:cNvPicPr>
            <p:nvPr/>
          </p:nvPicPr>
          <p:blipFill rotWithShape="1">
            <a:blip r:embed="rId5">
              <a:extLst>
                <a:ext uri="{28A0092B-C50C-407E-A947-70E740481C1C}">
                  <a14:useLocalDpi xmlns:a14="http://schemas.microsoft.com/office/drawing/2010/main" val="0"/>
                </a:ext>
              </a:extLst>
            </a:blip>
            <a:srcRect l="30322" r="36542"/>
            <a:stretch/>
          </p:blipFill>
          <p:spPr>
            <a:xfrm>
              <a:off x="252957" y="4158477"/>
              <a:ext cx="1663268" cy="2743200"/>
            </a:xfrm>
            <a:prstGeom prst="rect">
              <a:avLst/>
            </a:prstGeom>
          </p:spPr>
        </p:pic>
        <p:pic>
          <p:nvPicPr>
            <p:cNvPr id="36" name="Picture 35" descr="A sandy beach with trees and water&#10;&#10;Description automatically generated">
              <a:extLst>
                <a:ext uri="{FF2B5EF4-FFF2-40B4-BE49-F238E27FC236}">
                  <a16:creationId xmlns:a16="http://schemas.microsoft.com/office/drawing/2014/main" id="{78A0D9B8-5041-BBD6-A8E2-E0C56918478C}"/>
                </a:ext>
              </a:extLst>
            </p:cNvPr>
            <p:cNvPicPr>
              <a:picLocks noChangeAspect="1"/>
            </p:cNvPicPr>
            <p:nvPr/>
          </p:nvPicPr>
          <p:blipFill rotWithShape="1">
            <a:blip r:embed="rId6">
              <a:extLst>
                <a:ext uri="{28A0092B-C50C-407E-A947-70E740481C1C}">
                  <a14:useLocalDpi xmlns:a14="http://schemas.microsoft.com/office/drawing/2010/main" val="0"/>
                </a:ext>
              </a:extLst>
            </a:blip>
            <a:srcRect l="39949" t="275" r="23578" b="-275"/>
            <a:stretch/>
          </p:blipFill>
          <p:spPr>
            <a:xfrm>
              <a:off x="1916225" y="1433618"/>
              <a:ext cx="1659988" cy="2764359"/>
            </a:xfrm>
            <a:prstGeom prst="rect">
              <a:avLst/>
            </a:prstGeom>
          </p:spPr>
        </p:pic>
        <p:pic>
          <p:nvPicPr>
            <p:cNvPr id="22" name="Picture 21" descr="A field of grass and hills&#10;&#10;Description automatically generated">
              <a:extLst>
                <a:ext uri="{FF2B5EF4-FFF2-40B4-BE49-F238E27FC236}">
                  <a16:creationId xmlns:a16="http://schemas.microsoft.com/office/drawing/2014/main" id="{703E8708-584D-A4E2-1116-096D5662BE1E}"/>
                </a:ext>
              </a:extLst>
            </p:cNvPr>
            <p:cNvPicPr>
              <a:picLocks noChangeAspect="1"/>
            </p:cNvPicPr>
            <p:nvPr/>
          </p:nvPicPr>
          <p:blipFill rotWithShape="1">
            <a:blip r:embed="rId7">
              <a:extLst>
                <a:ext uri="{28A0092B-C50C-407E-A947-70E740481C1C}">
                  <a14:useLocalDpi xmlns:a14="http://schemas.microsoft.com/office/drawing/2010/main" val="0"/>
                </a:ext>
              </a:extLst>
            </a:blip>
            <a:srcRect l="20115" r="39507"/>
            <a:stretch/>
          </p:blipFill>
          <p:spPr>
            <a:xfrm>
              <a:off x="1916225" y="4158477"/>
              <a:ext cx="1664618" cy="2746018"/>
            </a:xfrm>
            <a:prstGeom prst="rect">
              <a:avLst/>
            </a:prstGeom>
          </p:spPr>
        </p:pic>
        <p:pic>
          <p:nvPicPr>
            <p:cNvPr id="38" name="Picture 37" descr="A body of water with snow covered trees and mountains&#10;&#10;Description automatically generated">
              <a:extLst>
                <a:ext uri="{FF2B5EF4-FFF2-40B4-BE49-F238E27FC236}">
                  <a16:creationId xmlns:a16="http://schemas.microsoft.com/office/drawing/2014/main" id="{3DD9A3D0-75E1-C5DA-8F78-04D86448258A}"/>
                </a:ext>
              </a:extLst>
            </p:cNvPr>
            <p:cNvPicPr>
              <a:picLocks noChangeAspect="1"/>
            </p:cNvPicPr>
            <p:nvPr/>
          </p:nvPicPr>
          <p:blipFill rotWithShape="1">
            <a:blip r:embed="rId8">
              <a:extLst>
                <a:ext uri="{28A0092B-C50C-407E-A947-70E740481C1C}">
                  <a14:useLocalDpi xmlns:a14="http://schemas.microsoft.com/office/drawing/2010/main" val="0"/>
                </a:ext>
              </a:extLst>
            </a:blip>
            <a:srcRect l="10632" r="54876"/>
            <a:stretch/>
          </p:blipFill>
          <p:spPr>
            <a:xfrm>
              <a:off x="3576214" y="4158477"/>
              <a:ext cx="1677626" cy="2743200"/>
            </a:xfrm>
            <a:prstGeom prst="rect">
              <a:avLst/>
            </a:prstGeom>
          </p:spPr>
        </p:pic>
      </p:grpSp>
    </p:spTree>
    <p:extLst>
      <p:ext uri="{BB962C8B-B14F-4D97-AF65-F5344CB8AC3E}">
        <p14:creationId xmlns:p14="http://schemas.microsoft.com/office/powerpoint/2010/main" val="41338606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94413-C0F1-D3A8-C3C1-4208D6471EF1}"/>
              </a:ext>
            </a:extLst>
          </p:cNvPr>
          <p:cNvSpPr>
            <a:spLocks noGrp="1"/>
          </p:cNvSpPr>
          <p:nvPr>
            <p:ph type="title"/>
          </p:nvPr>
        </p:nvSpPr>
        <p:spPr/>
        <p:txBody>
          <a:bodyPr>
            <a:normAutofit fontScale="90000"/>
          </a:bodyPr>
          <a:lstStyle/>
          <a:p>
            <a:pPr algn="ctr"/>
            <a:r>
              <a:rPr lang="en-US" dirty="0"/>
              <a:t>International Group – Community members, Clinicians &amp; Researchers - https://</a:t>
            </a:r>
            <a:r>
              <a:rPr lang="en-US" dirty="0" err="1"/>
              <a:t>www.wlhiv.org</a:t>
            </a:r>
            <a:r>
              <a:rPr lang="en-US" dirty="0"/>
              <a:t>/</a:t>
            </a:r>
            <a:r>
              <a:rPr lang="en-US" dirty="0" err="1"/>
              <a:t>informplus</a:t>
            </a:r>
            <a:endParaRPr lang="en-US" dirty="0"/>
          </a:p>
        </p:txBody>
      </p:sp>
      <p:pic>
        <p:nvPicPr>
          <p:cNvPr id="9" name="Content Placeholder 8" descr="A screenshot of a website&#10;&#10;Description automatically generated">
            <a:extLst>
              <a:ext uri="{FF2B5EF4-FFF2-40B4-BE49-F238E27FC236}">
                <a16:creationId xmlns:a16="http://schemas.microsoft.com/office/drawing/2014/main" id="{1CA0A70A-F3EA-46CB-4D1A-976C33C1DB9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76688" y="1568450"/>
            <a:ext cx="9568774" cy="5145088"/>
          </a:xfrm>
        </p:spPr>
      </p:pic>
    </p:spTree>
    <p:extLst>
      <p:ext uri="{BB962C8B-B14F-4D97-AF65-F5344CB8AC3E}">
        <p14:creationId xmlns:p14="http://schemas.microsoft.com/office/powerpoint/2010/main" val="38023988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9"/>
          <p:cNvSpPr txBox="1">
            <a:spLocks noGrp="1"/>
          </p:cNvSpPr>
          <p:nvPr>
            <p:ph type="body" idx="1"/>
          </p:nvPr>
        </p:nvSpPr>
        <p:spPr>
          <a:xfrm>
            <a:off x="389800" y="3179073"/>
            <a:ext cx="11809600" cy="5232400"/>
          </a:xfrm>
          <a:prstGeom prst="rect">
            <a:avLst/>
          </a:prstGeom>
        </p:spPr>
        <p:txBody>
          <a:bodyPr spcFirstLastPara="1" vert="horz" wrap="square" lIns="121900" tIns="121900" rIns="121900" bIns="121900" rtlCol="0" anchor="t" anchorCtr="0">
            <a:normAutofit/>
          </a:bodyPr>
          <a:lstStyle/>
          <a:p>
            <a:pPr>
              <a:buClr>
                <a:schemeClr val="dk1"/>
              </a:buClr>
              <a:buAutoNum type="arabicPeriod" startAt="5"/>
            </a:pPr>
            <a:r>
              <a:rPr lang="en" dirty="0">
                <a:solidFill>
                  <a:schemeClr val="dk1"/>
                </a:solidFill>
              </a:rPr>
              <a:t>For women meeting criteria to breastfeed (adherent to treatment), monthly maternal monitoring (including viral load testing), and follow up is recommended until cessation of breastfeeding to ensure ongoing support.</a:t>
            </a:r>
            <a:endParaRPr dirty="0">
              <a:solidFill>
                <a:schemeClr val="dk1"/>
              </a:solidFill>
            </a:endParaRPr>
          </a:p>
          <a:p>
            <a:pPr lvl="1">
              <a:buClr>
                <a:schemeClr val="dk1"/>
              </a:buClr>
              <a:buAutoNum type="alphaLcPeriod"/>
            </a:pPr>
            <a:r>
              <a:rPr lang="en" sz="2800" dirty="0">
                <a:solidFill>
                  <a:schemeClr val="dk1"/>
                </a:solidFill>
              </a:rPr>
              <a:t>Maintaining adherence and virologic suppression</a:t>
            </a:r>
            <a:endParaRPr sz="2800" dirty="0">
              <a:solidFill>
                <a:schemeClr val="dk1"/>
              </a:solidFill>
            </a:endParaRPr>
          </a:p>
          <a:p>
            <a:pPr lvl="1">
              <a:buClr>
                <a:schemeClr val="dk1"/>
              </a:buClr>
              <a:buAutoNum type="alphaLcPeriod"/>
            </a:pPr>
            <a:r>
              <a:rPr lang="en" sz="2800" dirty="0">
                <a:solidFill>
                  <a:schemeClr val="dk1"/>
                </a:solidFill>
              </a:rPr>
              <a:t>Maintaining optimal breast health</a:t>
            </a:r>
            <a:endParaRPr sz="2800" dirty="0">
              <a:solidFill>
                <a:schemeClr val="dk1"/>
              </a:solidFill>
            </a:endParaRPr>
          </a:p>
          <a:p>
            <a:pPr lvl="1">
              <a:buClr>
                <a:schemeClr val="dk1"/>
              </a:buClr>
              <a:buAutoNum type="alphaLcPeriod"/>
            </a:pPr>
            <a:r>
              <a:rPr lang="en" sz="2800" dirty="0">
                <a:solidFill>
                  <a:schemeClr val="dk1"/>
                </a:solidFill>
              </a:rPr>
              <a:t>Total duration of breastfeeding should be minimized</a:t>
            </a:r>
            <a:endParaRPr sz="2800" dirty="0">
              <a:solidFill>
                <a:schemeClr val="dk1"/>
              </a:solidFill>
            </a:endParaRPr>
          </a:p>
          <a:p>
            <a:pPr lvl="1">
              <a:buClr>
                <a:schemeClr val="dk1"/>
              </a:buClr>
              <a:buAutoNum type="alphaLcPeriod"/>
            </a:pPr>
            <a:r>
              <a:rPr lang="en" sz="2800" dirty="0">
                <a:solidFill>
                  <a:schemeClr val="dk1"/>
                </a:solidFill>
              </a:rPr>
              <a:t>Weaning from breast to bottle feeding can be done by a willing mom and an accepting infant over a period of less than two weeks</a:t>
            </a:r>
            <a:endParaRPr sz="2800" dirty="0">
              <a:solidFill>
                <a:schemeClr val="dk1"/>
              </a:solidFill>
            </a:endParaRPr>
          </a:p>
        </p:txBody>
      </p:sp>
      <p:sp>
        <p:nvSpPr>
          <p:cNvPr id="117" name="Google Shape;117;p19"/>
          <p:cNvSpPr txBox="1">
            <a:spLocks noGrp="1"/>
          </p:cNvSpPr>
          <p:nvPr>
            <p:ph type="title"/>
          </p:nvPr>
        </p:nvSpPr>
        <p:spPr>
          <a:xfrm>
            <a:off x="191200" y="66800"/>
            <a:ext cx="11809600" cy="632400"/>
          </a:xfrm>
          <a:prstGeom prst="rect">
            <a:avLst/>
          </a:prstGeom>
        </p:spPr>
        <p:txBody>
          <a:bodyPr spcFirstLastPara="1" vert="horz" wrap="square" lIns="121900" tIns="121900" rIns="121900" bIns="121900" rtlCol="0" anchor="t" anchorCtr="0">
            <a:normAutofit fontScale="90000"/>
          </a:bodyPr>
          <a:lstStyle/>
          <a:p>
            <a:pPr>
              <a:buClr>
                <a:schemeClr val="dk1"/>
              </a:buClr>
              <a:buSzPct val="47826"/>
            </a:pPr>
            <a:r>
              <a:rPr lang="en" dirty="0"/>
              <a:t>Main Recommendations (5: Maternal recommendations)</a:t>
            </a:r>
            <a:endParaRPr dirty="0"/>
          </a:p>
        </p:txBody>
      </p:sp>
      <p:cxnSp>
        <p:nvCxnSpPr>
          <p:cNvPr id="118" name="Google Shape;118;p19"/>
          <p:cNvCxnSpPr/>
          <p:nvPr/>
        </p:nvCxnSpPr>
        <p:spPr>
          <a:xfrm>
            <a:off x="-7400" y="835384"/>
            <a:ext cx="12206800" cy="14400"/>
          </a:xfrm>
          <a:prstGeom prst="straightConnector1">
            <a:avLst/>
          </a:prstGeom>
          <a:noFill/>
          <a:ln w="76200" cap="flat" cmpd="sng">
            <a:solidFill>
              <a:srgbClr val="F8CBAD"/>
            </a:solidFill>
            <a:prstDash val="solid"/>
            <a:round/>
            <a:headEnd type="none" w="med" len="med"/>
            <a:tailEnd type="none" w="med" len="med"/>
          </a:ln>
        </p:spPr>
      </p:cxnSp>
      <p:sp>
        <p:nvSpPr>
          <p:cNvPr id="2" name="TextBox 1">
            <a:extLst>
              <a:ext uri="{FF2B5EF4-FFF2-40B4-BE49-F238E27FC236}">
                <a16:creationId xmlns:a16="http://schemas.microsoft.com/office/drawing/2014/main" id="{4105986F-399A-4549-1FD1-916F8B424F88}"/>
              </a:ext>
            </a:extLst>
          </p:cNvPr>
          <p:cNvSpPr txBox="1"/>
          <p:nvPr/>
        </p:nvSpPr>
        <p:spPr>
          <a:xfrm>
            <a:off x="595773" y="849784"/>
            <a:ext cx="582884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3200" b="1" i="0" u="none" strike="noStrike" kern="1200" cap="none" spc="0" normalizeH="0" baseline="0" noProof="0" dirty="0">
                <a:ln>
                  <a:noFill/>
                </a:ln>
                <a:solidFill>
                  <a:srgbClr val="ED7D31"/>
                </a:solidFill>
                <a:effectLst/>
                <a:uLnTx/>
                <a:uFillTx/>
                <a:latin typeface="Calibri" panose="020F0502020204030204"/>
                <a:ea typeface="+mn-ea"/>
                <a:cs typeface="+mn-cs"/>
              </a:rPr>
              <a:t>Back to Canadian Guidelines</a:t>
            </a:r>
            <a:endParaRPr kumimoji="0" lang="en-US" sz="3200" b="1" i="0" u="none" strike="noStrike" kern="1200" cap="none" spc="0" normalizeH="0" baseline="0" noProof="0" dirty="0">
              <a:ln>
                <a:noFill/>
              </a:ln>
              <a:solidFill>
                <a:srgbClr val="ED7D31"/>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0DA8C397-67F2-045F-BB5E-791489B2BC31}"/>
              </a:ext>
            </a:extLst>
          </p:cNvPr>
          <p:cNvSpPr txBox="1"/>
          <p:nvPr/>
        </p:nvSpPr>
        <p:spPr>
          <a:xfrm>
            <a:off x="886592" y="1985734"/>
            <a:ext cx="8267007" cy="584775"/>
          </a:xfrm>
          <a:prstGeom prst="rect">
            <a:avLst/>
          </a:prstGeom>
          <a:solidFill>
            <a:schemeClr val="accent2">
              <a:lumMod val="20000"/>
              <a:lumOff val="80000"/>
            </a:schemeClr>
          </a:solid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If a person with HIV chooses to breast/</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chestfeed</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99641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0"/>
          <p:cNvSpPr txBox="1">
            <a:spLocks noGrp="1"/>
          </p:cNvSpPr>
          <p:nvPr>
            <p:ph type="title"/>
          </p:nvPr>
        </p:nvSpPr>
        <p:spPr>
          <a:xfrm>
            <a:off x="72514" y="66800"/>
            <a:ext cx="12046973" cy="632400"/>
          </a:xfrm>
          <a:prstGeom prst="rect">
            <a:avLst/>
          </a:prstGeom>
        </p:spPr>
        <p:txBody>
          <a:bodyPr spcFirstLastPara="1" vert="horz" wrap="square" lIns="121900" tIns="121900" rIns="121900" bIns="121900" rtlCol="0" anchor="t" anchorCtr="0">
            <a:normAutofit fontScale="90000"/>
          </a:bodyPr>
          <a:lstStyle/>
          <a:p>
            <a:r>
              <a:rPr lang="en" dirty="0"/>
              <a:t>Main Recommendations (6: Infant recommendations)</a:t>
            </a:r>
            <a:endParaRPr dirty="0"/>
          </a:p>
        </p:txBody>
      </p:sp>
      <p:sp>
        <p:nvSpPr>
          <p:cNvPr id="125" name="Google Shape;125;p20"/>
          <p:cNvSpPr txBox="1">
            <a:spLocks noGrp="1"/>
          </p:cNvSpPr>
          <p:nvPr>
            <p:ph type="body" idx="1"/>
          </p:nvPr>
        </p:nvSpPr>
        <p:spPr>
          <a:xfrm>
            <a:off x="191200" y="1485633"/>
            <a:ext cx="11809600" cy="5677200"/>
          </a:xfrm>
          <a:prstGeom prst="rect">
            <a:avLst/>
          </a:prstGeom>
        </p:spPr>
        <p:txBody>
          <a:bodyPr spcFirstLastPara="1" vert="horz" wrap="square" lIns="121900" tIns="121900" rIns="121900" bIns="121900" rtlCol="0" anchor="t" anchorCtr="0">
            <a:normAutofit/>
          </a:bodyPr>
          <a:lstStyle/>
          <a:p>
            <a:pPr>
              <a:buClr>
                <a:schemeClr val="dk1"/>
              </a:buClr>
              <a:buAutoNum type="arabicPeriod" startAt="6"/>
            </a:pPr>
            <a:r>
              <a:rPr lang="en" dirty="0">
                <a:solidFill>
                  <a:schemeClr val="dk1"/>
                </a:solidFill>
              </a:rPr>
              <a:t>For infants being breastfed, a comprehensive management strategy is recommended.</a:t>
            </a:r>
            <a:endParaRPr dirty="0">
              <a:solidFill>
                <a:schemeClr val="dk1"/>
              </a:solidFill>
            </a:endParaRPr>
          </a:p>
          <a:p>
            <a:pPr lvl="1">
              <a:buClr>
                <a:schemeClr val="dk1"/>
              </a:buClr>
              <a:buAutoNum type="alphaLcPeriod"/>
            </a:pPr>
            <a:r>
              <a:rPr lang="en" sz="2800" dirty="0">
                <a:solidFill>
                  <a:schemeClr val="dk1"/>
                </a:solidFill>
              </a:rPr>
              <a:t>ARV prophylaxis is recommended for infants who are being breastfed</a:t>
            </a:r>
            <a:endParaRPr sz="2800" dirty="0">
              <a:solidFill>
                <a:schemeClr val="dk1"/>
              </a:solidFill>
            </a:endParaRPr>
          </a:p>
          <a:p>
            <a:pPr lvl="1">
              <a:buClr>
                <a:schemeClr val="dk1"/>
              </a:buClr>
              <a:buAutoNum type="alphaLcPeriod"/>
            </a:pPr>
            <a:r>
              <a:rPr lang="en" sz="2800" dirty="0">
                <a:solidFill>
                  <a:schemeClr val="dk1"/>
                </a:solidFill>
              </a:rPr>
              <a:t>Breastfed infants should remain on antiretroviral prophylaxis until 1 month after complete cessation of breastfeeding while monitoring for toxicity.</a:t>
            </a:r>
            <a:endParaRPr sz="2800" dirty="0">
              <a:solidFill>
                <a:schemeClr val="dk1"/>
              </a:solidFill>
            </a:endParaRPr>
          </a:p>
          <a:p>
            <a:pPr lvl="1">
              <a:buClr>
                <a:schemeClr val="dk1"/>
              </a:buClr>
              <a:buAutoNum type="alphaLcPeriod"/>
            </a:pPr>
            <a:r>
              <a:rPr lang="en" sz="2800" dirty="0">
                <a:solidFill>
                  <a:schemeClr val="dk1"/>
                </a:solidFill>
              </a:rPr>
              <a:t>​​HIV PCR testing of infant (birth, 2 weeks, 4 weeks, then every 1 to 2 months until 2 months after last breastmilk exposure)</a:t>
            </a:r>
            <a:endParaRPr sz="2800" dirty="0">
              <a:solidFill>
                <a:schemeClr val="dk1"/>
              </a:solidFill>
            </a:endParaRPr>
          </a:p>
          <a:p>
            <a:pPr lvl="1">
              <a:buClr>
                <a:schemeClr val="dk1"/>
              </a:buClr>
              <a:buAutoNum type="alphaLcPeriod"/>
            </a:pPr>
            <a:r>
              <a:rPr lang="en" sz="2800" dirty="0">
                <a:solidFill>
                  <a:schemeClr val="dk1"/>
                </a:solidFill>
              </a:rPr>
              <a:t>Ongoing neurodevelopmental follow-up</a:t>
            </a:r>
            <a:endParaRPr sz="2800" dirty="0">
              <a:solidFill>
                <a:schemeClr val="dk1"/>
              </a:solidFill>
            </a:endParaRPr>
          </a:p>
          <a:p>
            <a:pPr lvl="1">
              <a:buClr>
                <a:schemeClr val="dk1"/>
              </a:buClr>
              <a:buAutoNum type="alphaLcPeriod"/>
            </a:pPr>
            <a:r>
              <a:rPr lang="en" sz="2800" dirty="0">
                <a:solidFill>
                  <a:schemeClr val="dk1"/>
                </a:solidFill>
              </a:rPr>
              <a:t>Monitoring infant’s oral and gut health</a:t>
            </a:r>
            <a:endParaRPr sz="2800" dirty="0">
              <a:solidFill>
                <a:schemeClr val="dk1"/>
              </a:solidFill>
            </a:endParaRPr>
          </a:p>
          <a:p>
            <a:pPr marL="0" indent="0">
              <a:spcBef>
                <a:spcPts val="1600"/>
              </a:spcBef>
              <a:buNone/>
            </a:pPr>
            <a:endParaRPr dirty="0">
              <a:solidFill>
                <a:schemeClr val="dk1"/>
              </a:solidFill>
            </a:endParaRPr>
          </a:p>
          <a:p>
            <a:pPr marL="0" indent="0">
              <a:spcBef>
                <a:spcPts val="1600"/>
              </a:spcBef>
              <a:buNone/>
            </a:pPr>
            <a:endParaRPr dirty="0">
              <a:solidFill>
                <a:schemeClr val="dk1"/>
              </a:solidFill>
            </a:endParaRPr>
          </a:p>
        </p:txBody>
      </p:sp>
      <p:cxnSp>
        <p:nvCxnSpPr>
          <p:cNvPr id="126" name="Google Shape;126;p20"/>
          <p:cNvCxnSpPr/>
          <p:nvPr/>
        </p:nvCxnSpPr>
        <p:spPr>
          <a:xfrm>
            <a:off x="-7400" y="835384"/>
            <a:ext cx="12206800" cy="14400"/>
          </a:xfrm>
          <a:prstGeom prst="straightConnector1">
            <a:avLst/>
          </a:prstGeom>
          <a:noFill/>
          <a:ln w="76200" cap="flat" cmpd="sng">
            <a:solidFill>
              <a:srgbClr val="F8CBAD"/>
            </a:solidFill>
            <a:prstDash val="solid"/>
            <a:round/>
            <a:headEnd type="none" w="med" len="med"/>
            <a:tailEnd type="none" w="med" len="med"/>
          </a:ln>
        </p:spPr>
      </p:cxnSp>
    </p:spTree>
    <p:extLst>
      <p:ext uri="{BB962C8B-B14F-4D97-AF65-F5344CB8AC3E}">
        <p14:creationId xmlns:p14="http://schemas.microsoft.com/office/powerpoint/2010/main" val="1518328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0"/>
          <p:cNvSpPr txBox="1">
            <a:spLocks noGrp="1"/>
          </p:cNvSpPr>
          <p:nvPr>
            <p:ph type="title"/>
          </p:nvPr>
        </p:nvSpPr>
        <p:spPr>
          <a:xfrm>
            <a:off x="191200" y="66800"/>
            <a:ext cx="11809600" cy="632400"/>
          </a:xfrm>
          <a:prstGeom prst="rect">
            <a:avLst/>
          </a:prstGeom>
        </p:spPr>
        <p:txBody>
          <a:bodyPr spcFirstLastPara="1" vert="horz" wrap="square" lIns="121900" tIns="121900" rIns="121900" bIns="121900" rtlCol="0" anchor="t" anchorCtr="0">
            <a:normAutofit fontScale="90000"/>
          </a:bodyPr>
          <a:lstStyle/>
          <a:p>
            <a:r>
              <a:rPr lang="en" dirty="0"/>
              <a:t>Main Recommendations (6: Infant recommendations)</a:t>
            </a:r>
            <a:endParaRPr dirty="0"/>
          </a:p>
        </p:txBody>
      </p:sp>
      <p:cxnSp>
        <p:nvCxnSpPr>
          <p:cNvPr id="126" name="Google Shape;126;p20"/>
          <p:cNvCxnSpPr/>
          <p:nvPr/>
        </p:nvCxnSpPr>
        <p:spPr>
          <a:xfrm>
            <a:off x="-7400" y="835384"/>
            <a:ext cx="12206800" cy="14400"/>
          </a:xfrm>
          <a:prstGeom prst="straightConnector1">
            <a:avLst/>
          </a:prstGeom>
          <a:noFill/>
          <a:ln w="76200" cap="flat" cmpd="sng">
            <a:solidFill>
              <a:srgbClr val="F8CBAD"/>
            </a:solidFill>
            <a:prstDash val="solid"/>
            <a:round/>
            <a:headEnd type="none" w="med" len="med"/>
            <a:tailEnd type="none" w="med" len="med"/>
          </a:ln>
        </p:spPr>
      </p:cxn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b="75104"/>
          <a:stretch/>
        </p:blipFill>
        <p:spPr>
          <a:xfrm>
            <a:off x="302817" y="960040"/>
            <a:ext cx="11586366" cy="1741042"/>
          </a:xfrm>
          <a:prstGeom prst="rect">
            <a:avLst/>
          </a:prstGeom>
        </p:spPr>
      </p:pic>
      <p:sp>
        <p:nvSpPr>
          <p:cNvPr id="6" name="Rectangle 5">
            <a:extLst>
              <a:ext uri="{FF2B5EF4-FFF2-40B4-BE49-F238E27FC236}">
                <a16:creationId xmlns:a16="http://schemas.microsoft.com/office/drawing/2014/main" id="{AE3E2746-CFF5-8CBD-1D0D-B0DD877D917F}"/>
              </a:ext>
            </a:extLst>
          </p:cNvPr>
          <p:cNvSpPr/>
          <p:nvPr/>
        </p:nvSpPr>
        <p:spPr>
          <a:xfrm>
            <a:off x="1051560" y="5913120"/>
            <a:ext cx="10180320" cy="913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7" name="Straight Connector 6">
            <a:extLst>
              <a:ext uri="{FF2B5EF4-FFF2-40B4-BE49-F238E27FC236}">
                <a16:creationId xmlns:a16="http://schemas.microsoft.com/office/drawing/2014/main" id="{4EDBB307-494D-6952-B6A5-D3FFC5CCB81D}"/>
              </a:ext>
            </a:extLst>
          </p:cNvPr>
          <p:cNvCxnSpPr/>
          <p:nvPr/>
        </p:nvCxnSpPr>
        <p:spPr>
          <a:xfrm>
            <a:off x="2331720" y="1935480"/>
            <a:ext cx="6004560"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cxnSp>
        <p:nvCxnSpPr>
          <p:cNvPr id="8" name="Straight Connector 7">
            <a:extLst>
              <a:ext uri="{FF2B5EF4-FFF2-40B4-BE49-F238E27FC236}">
                <a16:creationId xmlns:a16="http://schemas.microsoft.com/office/drawing/2014/main" id="{3D6AE4DE-FDEE-16A1-4A02-E9EE25E5CF5C}"/>
              </a:ext>
            </a:extLst>
          </p:cNvPr>
          <p:cNvCxnSpPr>
            <a:cxnSpLocks/>
          </p:cNvCxnSpPr>
          <p:nvPr/>
        </p:nvCxnSpPr>
        <p:spPr>
          <a:xfrm>
            <a:off x="1203960" y="2164080"/>
            <a:ext cx="4511040" cy="0"/>
          </a:xfrm>
          <a:prstGeom prst="line">
            <a:avLst/>
          </a:prstGeom>
          <a:ln w="38100">
            <a:solidFill>
              <a:srgbClr val="FF0000"/>
            </a:solidFill>
          </a:ln>
        </p:spPr>
        <p:style>
          <a:lnRef idx="3">
            <a:schemeClr val="dk1"/>
          </a:lnRef>
          <a:fillRef idx="0">
            <a:schemeClr val="dk1"/>
          </a:fillRef>
          <a:effectRef idx="2">
            <a:schemeClr val="dk1"/>
          </a:effectRef>
          <a:fontRef idx="minor">
            <a:schemeClr val="tx1"/>
          </a:fontRef>
        </p:style>
      </p:cxnSp>
      <p:pic>
        <p:nvPicPr>
          <p:cNvPr id="13" name="Picture 12">
            <a:extLst>
              <a:ext uri="{FF2B5EF4-FFF2-40B4-BE49-F238E27FC236}">
                <a16:creationId xmlns:a16="http://schemas.microsoft.com/office/drawing/2014/main" id="{6BB8C02D-48DB-3DE3-CBD3-EF1384D8A445}"/>
              </a:ext>
            </a:extLst>
          </p:cNvPr>
          <p:cNvPicPr>
            <a:picLocks noChangeAspect="1"/>
          </p:cNvPicPr>
          <p:nvPr/>
        </p:nvPicPr>
        <p:blipFill rotWithShape="1">
          <a:blip r:embed="rId3">
            <a:extLst>
              <a:ext uri="{28A0092B-C50C-407E-A947-70E740481C1C}">
                <a14:useLocalDpi xmlns:a14="http://schemas.microsoft.com/office/drawing/2010/main" val="0"/>
              </a:ext>
            </a:extLst>
          </a:blip>
          <a:srcRect t="32900" b="54579"/>
          <a:stretch/>
        </p:blipFill>
        <p:spPr>
          <a:xfrm>
            <a:off x="302817" y="2749023"/>
            <a:ext cx="12088213" cy="913560"/>
          </a:xfrm>
          <a:prstGeom prst="rect">
            <a:avLst/>
          </a:prstGeom>
        </p:spPr>
      </p:pic>
      <p:pic>
        <p:nvPicPr>
          <p:cNvPr id="14" name="Picture 13">
            <a:extLst>
              <a:ext uri="{FF2B5EF4-FFF2-40B4-BE49-F238E27FC236}">
                <a16:creationId xmlns:a16="http://schemas.microsoft.com/office/drawing/2014/main" id="{B4AD4A4F-1A71-ECA4-9BFC-82582A6DA07D}"/>
              </a:ext>
            </a:extLst>
          </p:cNvPr>
          <p:cNvPicPr>
            <a:picLocks noChangeAspect="1"/>
          </p:cNvPicPr>
          <p:nvPr/>
        </p:nvPicPr>
        <p:blipFill rotWithShape="1">
          <a:blip r:embed="rId3">
            <a:extLst>
              <a:ext uri="{28A0092B-C50C-407E-A947-70E740481C1C}">
                <a14:useLocalDpi xmlns:a14="http://schemas.microsoft.com/office/drawing/2010/main" val="0"/>
              </a:ext>
            </a:extLst>
          </a:blip>
          <a:srcRect t="65592" b="16630"/>
          <a:stretch/>
        </p:blipFill>
        <p:spPr>
          <a:xfrm>
            <a:off x="192692" y="5240040"/>
            <a:ext cx="11959015" cy="1283283"/>
          </a:xfrm>
          <a:prstGeom prst="rect">
            <a:avLst/>
          </a:prstGeom>
        </p:spPr>
      </p:pic>
      <p:pic>
        <p:nvPicPr>
          <p:cNvPr id="15" name="Picture 14">
            <a:extLst>
              <a:ext uri="{FF2B5EF4-FFF2-40B4-BE49-F238E27FC236}">
                <a16:creationId xmlns:a16="http://schemas.microsoft.com/office/drawing/2014/main" id="{F9E222A5-4E04-D36D-FC98-C3F03F1FE851}"/>
              </a:ext>
            </a:extLst>
          </p:cNvPr>
          <p:cNvPicPr>
            <a:picLocks noChangeAspect="1"/>
          </p:cNvPicPr>
          <p:nvPr/>
        </p:nvPicPr>
        <p:blipFill rotWithShape="1">
          <a:blip r:embed="rId3">
            <a:extLst>
              <a:ext uri="{28A0092B-C50C-407E-A947-70E740481C1C}">
                <a14:useLocalDpi xmlns:a14="http://schemas.microsoft.com/office/drawing/2010/main" val="0"/>
              </a:ext>
            </a:extLst>
          </a:blip>
          <a:srcRect t="84580"/>
          <a:stretch/>
        </p:blipFill>
        <p:spPr>
          <a:xfrm>
            <a:off x="287577" y="3878164"/>
            <a:ext cx="11971923" cy="1114268"/>
          </a:xfrm>
          <a:prstGeom prst="rect">
            <a:avLst/>
          </a:prstGeom>
        </p:spPr>
      </p:pic>
    </p:spTree>
    <p:extLst>
      <p:ext uri="{BB962C8B-B14F-4D97-AF65-F5344CB8AC3E}">
        <p14:creationId xmlns:p14="http://schemas.microsoft.com/office/powerpoint/2010/main" val="29703054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20"/>
          <p:cNvSpPr txBox="1">
            <a:spLocks noGrp="1"/>
          </p:cNvSpPr>
          <p:nvPr>
            <p:ph type="title"/>
          </p:nvPr>
        </p:nvSpPr>
        <p:spPr>
          <a:xfrm>
            <a:off x="191200" y="66800"/>
            <a:ext cx="11809600" cy="632400"/>
          </a:xfrm>
          <a:prstGeom prst="rect">
            <a:avLst/>
          </a:prstGeom>
        </p:spPr>
        <p:txBody>
          <a:bodyPr spcFirstLastPara="1" vert="horz" wrap="square" lIns="121900" tIns="121900" rIns="121900" bIns="121900" rtlCol="0" anchor="t" anchorCtr="0">
            <a:normAutofit fontScale="90000"/>
          </a:bodyPr>
          <a:lstStyle/>
          <a:p>
            <a:r>
              <a:rPr lang="en" dirty="0"/>
              <a:t>Main Recommendations (6: Infant recommendations)</a:t>
            </a:r>
            <a:endParaRPr dirty="0"/>
          </a:p>
        </p:txBody>
      </p:sp>
      <p:cxnSp>
        <p:nvCxnSpPr>
          <p:cNvPr id="126" name="Google Shape;126;p20"/>
          <p:cNvCxnSpPr/>
          <p:nvPr/>
        </p:nvCxnSpPr>
        <p:spPr>
          <a:xfrm>
            <a:off x="-7400" y="835384"/>
            <a:ext cx="12206800" cy="14400"/>
          </a:xfrm>
          <a:prstGeom prst="straightConnector1">
            <a:avLst/>
          </a:prstGeom>
          <a:noFill/>
          <a:ln w="76200" cap="flat" cmpd="sng">
            <a:solidFill>
              <a:srgbClr val="F8CBAD"/>
            </a:solidFill>
            <a:prstDash val="solid"/>
            <a:round/>
            <a:headEnd type="none" w="med" len="med"/>
            <a:tailEnd type="none" w="med" len="med"/>
          </a:ln>
        </p:spPr>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7844" y="2367406"/>
            <a:ext cx="10852878" cy="2941434"/>
          </a:xfrm>
          <a:prstGeom prst="rect">
            <a:avLst/>
          </a:prstGeom>
        </p:spPr>
      </p:pic>
    </p:spTree>
    <p:extLst>
      <p:ext uri="{BB962C8B-B14F-4D97-AF65-F5344CB8AC3E}">
        <p14:creationId xmlns:p14="http://schemas.microsoft.com/office/powerpoint/2010/main" val="35630685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8BE01-C55F-7834-B23E-73A6C89F950B}"/>
              </a:ext>
            </a:extLst>
          </p:cNvPr>
          <p:cNvSpPr>
            <a:spLocks noGrp="1"/>
          </p:cNvSpPr>
          <p:nvPr>
            <p:ph type="title"/>
          </p:nvPr>
        </p:nvSpPr>
        <p:spPr/>
        <p:txBody>
          <a:bodyPr/>
          <a:lstStyle/>
          <a:p>
            <a:r>
              <a:rPr lang="en-CA" dirty="0"/>
              <a:t>Main Recommendations: (7 reporting and 8 monitoring)</a:t>
            </a:r>
          </a:p>
        </p:txBody>
      </p:sp>
      <p:sp>
        <p:nvSpPr>
          <p:cNvPr id="3" name="Text Placeholder 2">
            <a:extLst>
              <a:ext uri="{FF2B5EF4-FFF2-40B4-BE49-F238E27FC236}">
                <a16:creationId xmlns:a16="http://schemas.microsoft.com/office/drawing/2014/main" id="{0E8661DF-F87F-DC61-78BA-B6E94CE60466}"/>
              </a:ext>
            </a:extLst>
          </p:cNvPr>
          <p:cNvSpPr>
            <a:spLocks noGrp="1"/>
          </p:cNvSpPr>
          <p:nvPr>
            <p:ph type="body" idx="1"/>
          </p:nvPr>
        </p:nvSpPr>
        <p:spPr>
          <a:xfrm>
            <a:off x="382400" y="1812205"/>
            <a:ext cx="11809600" cy="5232400"/>
          </a:xfrm>
        </p:spPr>
        <p:txBody>
          <a:bodyPr/>
          <a:lstStyle/>
          <a:p>
            <a:pPr marL="152396" indent="0">
              <a:buNone/>
            </a:pPr>
            <a:r>
              <a:rPr lang="en-US" dirty="0">
                <a:solidFill>
                  <a:schemeClr val="dk1"/>
                </a:solidFill>
              </a:rPr>
              <a:t>7. Service providers should not report a person living with HIV to child protection services or police for breastfeeding.</a:t>
            </a:r>
          </a:p>
          <a:p>
            <a:endParaRPr lang="en-CA" dirty="0"/>
          </a:p>
          <a:p>
            <a:pPr marL="152396" indent="0">
              <a:buNone/>
            </a:pPr>
            <a:r>
              <a:rPr lang="en-CA" dirty="0"/>
              <a:t>8. </a:t>
            </a:r>
            <a:r>
              <a:rPr lang="en-US" dirty="0"/>
              <a:t>A robust surveillance system should be in place to monitor for cases of breastmilk transmission of HIV in order to further knowledge and detect gaps in care.</a:t>
            </a:r>
            <a:endParaRPr lang="en-CA" dirty="0"/>
          </a:p>
        </p:txBody>
      </p:sp>
    </p:spTree>
    <p:extLst>
      <p:ext uri="{BB962C8B-B14F-4D97-AF65-F5344CB8AC3E}">
        <p14:creationId xmlns:p14="http://schemas.microsoft.com/office/powerpoint/2010/main" val="810266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mn-lt"/>
              </a:rPr>
              <a:t>AVAILABLE RESOURCES</a:t>
            </a:r>
          </a:p>
        </p:txBody>
      </p:sp>
      <p:sp>
        <p:nvSpPr>
          <p:cNvPr id="3" name="Content Placeholder 2"/>
          <p:cNvSpPr>
            <a:spLocks noGrp="1"/>
          </p:cNvSpPr>
          <p:nvPr>
            <p:ph idx="1"/>
          </p:nvPr>
        </p:nvSpPr>
        <p:spPr/>
        <p:txBody>
          <a:bodyPr>
            <a:normAutofit/>
          </a:bodyPr>
          <a:lstStyle/>
          <a:p>
            <a:pPr marL="0" indent="0">
              <a:buNone/>
            </a:pPr>
            <a:r>
              <a:rPr lang="en-US" dirty="0"/>
              <a:t>For the community and for the providers to address these important issues raised by the community</a:t>
            </a:r>
          </a:p>
          <a:p>
            <a:pPr marL="0" indent="0">
              <a:buNone/>
            </a:pPr>
            <a:endParaRPr lang="en-US" sz="1000" dirty="0"/>
          </a:p>
          <a:p>
            <a:pPr marL="514350" indent="-514350">
              <a:buAutoNum type="arabicParenR"/>
            </a:pPr>
            <a:r>
              <a:rPr lang="en-US" dirty="0"/>
              <a:t>CATIE – Feeding your baby</a:t>
            </a:r>
          </a:p>
          <a:p>
            <a:pPr marL="514350" indent="-514350">
              <a:buAutoNum type="arabicParenR"/>
            </a:pPr>
            <a:r>
              <a:rPr lang="en-US" dirty="0"/>
              <a:t>CATIE – Video &amp; blog</a:t>
            </a:r>
          </a:p>
          <a:p>
            <a:pPr marL="514350" indent="-514350">
              <a:buAutoNum type="arabicParenR"/>
            </a:pPr>
            <a:r>
              <a:rPr lang="en-US" dirty="0"/>
              <a:t>WHAI HIV Mothering Toolkit</a:t>
            </a:r>
          </a:p>
          <a:p>
            <a:pPr marL="514350" indent="-514350">
              <a:buAutoNum type="arabicParenR"/>
            </a:pPr>
            <a:r>
              <a:rPr lang="en-US" dirty="0"/>
              <a:t>OHTN – coming out with resources SOON</a:t>
            </a:r>
          </a:p>
          <a:p>
            <a:pPr marL="0" indent="0">
              <a:buNone/>
            </a:pPr>
            <a:endParaRPr lang="en-US" dirty="0"/>
          </a:p>
          <a:p>
            <a:pPr marL="514350" indent="-514350">
              <a:buAutoNum type="arabicParenR"/>
            </a:pPr>
            <a:endParaRPr lang="en-US" dirty="0"/>
          </a:p>
        </p:txBody>
      </p:sp>
    </p:spTree>
    <p:extLst>
      <p:ext uri="{BB962C8B-B14F-4D97-AF65-F5344CB8AC3E}">
        <p14:creationId xmlns:p14="http://schemas.microsoft.com/office/powerpoint/2010/main" val="21850721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120" y="43544"/>
            <a:ext cx="10515600" cy="1325563"/>
          </a:xfrm>
        </p:spPr>
        <p:txBody>
          <a:bodyPr/>
          <a:lstStyle/>
          <a:p>
            <a:r>
              <a:rPr lang="en-US" b="1" dirty="0"/>
              <a:t>CATIE VIDEO</a:t>
            </a:r>
          </a:p>
        </p:txBody>
      </p:sp>
      <p:pic>
        <p:nvPicPr>
          <p:cNvPr id="9" name="Picture 8" descr="A black text on a white background&#10;&#10;Description automatically generated with medium confidence">
            <a:extLst>
              <a:ext uri="{FF2B5EF4-FFF2-40B4-BE49-F238E27FC236}">
                <a16:creationId xmlns:a16="http://schemas.microsoft.com/office/drawing/2014/main" id="{A4E28E0E-E82F-F585-D3B3-B4EA4EB18C86}"/>
              </a:ext>
            </a:extLst>
          </p:cNvPr>
          <p:cNvPicPr>
            <a:picLocks noChangeAspect="1"/>
          </p:cNvPicPr>
          <p:nvPr/>
        </p:nvPicPr>
        <p:blipFill>
          <a:blip r:embed="rId2"/>
          <a:stretch>
            <a:fillRect/>
          </a:stretch>
        </p:blipFill>
        <p:spPr>
          <a:xfrm>
            <a:off x="4076484" y="43543"/>
            <a:ext cx="3652061" cy="1325563"/>
          </a:xfrm>
          <a:prstGeom prst="rect">
            <a:avLst/>
          </a:prstGeom>
        </p:spPr>
      </p:pic>
      <p:pic>
        <p:nvPicPr>
          <p:cNvPr id="11" name="Picture 10" descr="A picture containing text, screenshot, font, receipt&#10;&#10;Description automatically generated">
            <a:extLst>
              <a:ext uri="{FF2B5EF4-FFF2-40B4-BE49-F238E27FC236}">
                <a16:creationId xmlns:a16="http://schemas.microsoft.com/office/drawing/2014/main" id="{9EEF19FE-C753-8B4D-A86B-05951674D320}"/>
              </a:ext>
            </a:extLst>
          </p:cNvPr>
          <p:cNvPicPr>
            <a:picLocks noChangeAspect="1"/>
          </p:cNvPicPr>
          <p:nvPr/>
        </p:nvPicPr>
        <p:blipFill>
          <a:blip r:embed="rId3"/>
          <a:stretch>
            <a:fillRect/>
          </a:stretch>
        </p:blipFill>
        <p:spPr>
          <a:xfrm>
            <a:off x="1592825" y="4544426"/>
            <a:ext cx="9326895" cy="2046697"/>
          </a:xfrm>
          <a:prstGeom prst="rect">
            <a:avLst/>
          </a:prstGeom>
        </p:spPr>
      </p:pic>
      <p:pic>
        <p:nvPicPr>
          <p:cNvPr id="13" name="Picture 12" descr="A person with curly hair wearing glasses&#10;&#10;Description automatically generated with low confidence">
            <a:extLst>
              <a:ext uri="{FF2B5EF4-FFF2-40B4-BE49-F238E27FC236}">
                <a16:creationId xmlns:a16="http://schemas.microsoft.com/office/drawing/2014/main" id="{15A9BC69-F919-BBE2-9075-738A7B3F271B}"/>
              </a:ext>
            </a:extLst>
          </p:cNvPr>
          <p:cNvPicPr>
            <a:picLocks noChangeAspect="1"/>
          </p:cNvPicPr>
          <p:nvPr/>
        </p:nvPicPr>
        <p:blipFill>
          <a:blip r:embed="rId4"/>
          <a:stretch>
            <a:fillRect/>
          </a:stretch>
        </p:blipFill>
        <p:spPr>
          <a:xfrm>
            <a:off x="3363686" y="1629647"/>
            <a:ext cx="4875628" cy="2914778"/>
          </a:xfrm>
          <a:prstGeom prst="rect">
            <a:avLst/>
          </a:prstGeom>
        </p:spPr>
      </p:pic>
      <p:sp>
        <p:nvSpPr>
          <p:cNvPr id="15" name="TextBox 14">
            <a:extLst>
              <a:ext uri="{FF2B5EF4-FFF2-40B4-BE49-F238E27FC236}">
                <a16:creationId xmlns:a16="http://schemas.microsoft.com/office/drawing/2014/main" id="{90F5CE98-8E4F-1FAA-2926-03C94307243D}"/>
              </a:ext>
            </a:extLst>
          </p:cNvPr>
          <p:cNvSpPr txBox="1"/>
          <p:nvPr/>
        </p:nvSpPr>
        <p:spPr>
          <a:xfrm>
            <a:off x="9029742" y="353962"/>
            <a:ext cx="28536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B1314F"/>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https://www.youtube.com/</a:t>
            </a:r>
            <a:endParaRPr kumimoji="0" lang="en-US" sz="1200" b="0" i="0" u="none" strike="noStrike" kern="1200" cap="none" spc="0" normalizeH="0" baseline="0" noProof="0" dirty="0">
              <a:ln>
                <a:noFill/>
              </a:ln>
              <a:solidFill>
                <a:srgbClr val="B1314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B1314F"/>
                </a:solidFill>
                <a:effectLst/>
                <a:uLnTx/>
                <a:uFillTx/>
                <a:latin typeface="Calibri" panose="020F0502020204030204"/>
                <a:ea typeface="+mn-ea"/>
                <a:cs typeface="+mn-cs"/>
              </a:rPr>
              <a:t>watch?v</a:t>
            </a:r>
            <a:r>
              <a:rPr kumimoji="0" lang="en-US" sz="1200" b="0" i="0" u="none" strike="noStrike" kern="1200" cap="none" spc="0" normalizeH="0" baseline="0" noProof="0" dirty="0">
                <a:ln>
                  <a:noFill/>
                </a:ln>
                <a:solidFill>
                  <a:srgbClr val="B1314F"/>
                </a:solidFill>
                <a:effectLst/>
                <a:uLnTx/>
                <a:uFillTx/>
                <a:latin typeface="Calibri" panose="020F0502020204030204"/>
                <a:ea typeface="+mn-ea"/>
                <a:cs typeface="+mn-cs"/>
              </a:rPr>
              <a:t>=31e_P_jy5GY&amp;ab_channel=CATIE</a:t>
            </a:r>
          </a:p>
        </p:txBody>
      </p:sp>
    </p:spTree>
    <p:extLst>
      <p:ext uri="{BB962C8B-B14F-4D97-AF65-F5344CB8AC3E}">
        <p14:creationId xmlns:p14="http://schemas.microsoft.com/office/powerpoint/2010/main" val="32213416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up of a paper&#10;&#10;Description automatically generated with low confidence">
            <a:extLst>
              <a:ext uri="{FF2B5EF4-FFF2-40B4-BE49-F238E27FC236}">
                <a16:creationId xmlns:a16="http://schemas.microsoft.com/office/drawing/2014/main" id="{9FDBA770-218D-9380-3D4E-E8DF75B23F34}"/>
              </a:ext>
            </a:extLst>
          </p:cNvPr>
          <p:cNvPicPr>
            <a:picLocks noChangeAspect="1"/>
          </p:cNvPicPr>
          <p:nvPr/>
        </p:nvPicPr>
        <p:blipFill>
          <a:blip r:embed="rId2"/>
          <a:stretch>
            <a:fillRect/>
          </a:stretch>
        </p:blipFill>
        <p:spPr>
          <a:xfrm>
            <a:off x="6341839" y="2374174"/>
            <a:ext cx="3530179" cy="4174693"/>
          </a:xfrm>
          <a:prstGeom prst="rect">
            <a:avLst/>
          </a:prstGeom>
        </p:spPr>
      </p:pic>
      <p:pic>
        <p:nvPicPr>
          <p:cNvPr id="9" name="Picture 8" descr="A paper with text on it&#10;&#10;Description automatically generated with low confidence">
            <a:extLst>
              <a:ext uri="{FF2B5EF4-FFF2-40B4-BE49-F238E27FC236}">
                <a16:creationId xmlns:a16="http://schemas.microsoft.com/office/drawing/2014/main" id="{3ECE8EF5-B4B4-AB1B-CA90-D48E1F57E69F}"/>
              </a:ext>
            </a:extLst>
          </p:cNvPr>
          <p:cNvPicPr>
            <a:picLocks noChangeAspect="1"/>
          </p:cNvPicPr>
          <p:nvPr/>
        </p:nvPicPr>
        <p:blipFill>
          <a:blip r:embed="rId3"/>
          <a:stretch>
            <a:fillRect/>
          </a:stretch>
        </p:blipFill>
        <p:spPr>
          <a:xfrm>
            <a:off x="2737963" y="1581433"/>
            <a:ext cx="3293633" cy="4391511"/>
          </a:xfrm>
          <a:prstGeom prst="rect">
            <a:avLst/>
          </a:prstGeom>
        </p:spPr>
      </p:pic>
      <p:pic>
        <p:nvPicPr>
          <p:cNvPr id="11" name="Picture 10">
            <a:extLst>
              <a:ext uri="{FF2B5EF4-FFF2-40B4-BE49-F238E27FC236}">
                <a16:creationId xmlns:a16="http://schemas.microsoft.com/office/drawing/2014/main" id="{AF371385-E49C-F978-958E-C2B4764FA268}"/>
              </a:ext>
            </a:extLst>
          </p:cNvPr>
          <p:cNvPicPr>
            <a:picLocks noChangeAspect="1"/>
          </p:cNvPicPr>
          <p:nvPr/>
        </p:nvPicPr>
        <p:blipFill>
          <a:blip r:embed="rId4"/>
          <a:stretch>
            <a:fillRect/>
          </a:stretch>
        </p:blipFill>
        <p:spPr>
          <a:xfrm>
            <a:off x="5236939" y="1020975"/>
            <a:ext cx="2209800" cy="279400"/>
          </a:xfrm>
          <a:prstGeom prst="rect">
            <a:avLst/>
          </a:prstGeom>
        </p:spPr>
      </p:pic>
      <p:pic>
        <p:nvPicPr>
          <p:cNvPr id="13" name="Picture 12" descr="A picture containing human face, clothing, person, smile&#10;&#10;Description automatically generated">
            <a:extLst>
              <a:ext uri="{FF2B5EF4-FFF2-40B4-BE49-F238E27FC236}">
                <a16:creationId xmlns:a16="http://schemas.microsoft.com/office/drawing/2014/main" id="{EB5349B9-2AF8-2B41-115C-7E1607BA3798}"/>
              </a:ext>
            </a:extLst>
          </p:cNvPr>
          <p:cNvPicPr>
            <a:picLocks noChangeAspect="1"/>
          </p:cNvPicPr>
          <p:nvPr/>
        </p:nvPicPr>
        <p:blipFill>
          <a:blip r:embed="rId5"/>
          <a:stretch>
            <a:fillRect/>
          </a:stretch>
        </p:blipFill>
        <p:spPr>
          <a:xfrm>
            <a:off x="10278250" y="136600"/>
            <a:ext cx="1625600" cy="1168400"/>
          </a:xfrm>
          <a:prstGeom prst="rect">
            <a:avLst/>
          </a:prstGeom>
        </p:spPr>
      </p:pic>
      <p:pic>
        <p:nvPicPr>
          <p:cNvPr id="15" name="Picture 14" descr="A picture containing font, text&#10;&#10;Description automatically generated">
            <a:extLst>
              <a:ext uri="{FF2B5EF4-FFF2-40B4-BE49-F238E27FC236}">
                <a16:creationId xmlns:a16="http://schemas.microsoft.com/office/drawing/2014/main" id="{8A90FB7C-2795-985D-4F0D-404C29427415}"/>
              </a:ext>
            </a:extLst>
          </p:cNvPr>
          <p:cNvPicPr>
            <a:picLocks noChangeAspect="1"/>
          </p:cNvPicPr>
          <p:nvPr/>
        </p:nvPicPr>
        <p:blipFill>
          <a:blip r:embed="rId6"/>
          <a:stretch>
            <a:fillRect/>
          </a:stretch>
        </p:blipFill>
        <p:spPr>
          <a:xfrm>
            <a:off x="3292143" y="136017"/>
            <a:ext cx="6099393" cy="823334"/>
          </a:xfrm>
          <a:prstGeom prst="rect">
            <a:avLst/>
          </a:prstGeom>
        </p:spPr>
      </p:pic>
      <p:pic>
        <p:nvPicPr>
          <p:cNvPr id="17" name="Picture 16" descr="A picture containing text, font, logo, white&#10;&#10;Description automatically generated">
            <a:extLst>
              <a:ext uri="{FF2B5EF4-FFF2-40B4-BE49-F238E27FC236}">
                <a16:creationId xmlns:a16="http://schemas.microsoft.com/office/drawing/2014/main" id="{2A87C3E4-0190-0B4C-9189-D9BCC4C1A06D}"/>
              </a:ext>
            </a:extLst>
          </p:cNvPr>
          <p:cNvPicPr>
            <a:picLocks noChangeAspect="1"/>
          </p:cNvPicPr>
          <p:nvPr/>
        </p:nvPicPr>
        <p:blipFill>
          <a:blip r:embed="rId7"/>
          <a:stretch>
            <a:fillRect/>
          </a:stretch>
        </p:blipFill>
        <p:spPr>
          <a:xfrm>
            <a:off x="217714" y="309133"/>
            <a:ext cx="2187716" cy="823334"/>
          </a:xfrm>
          <a:prstGeom prst="rect">
            <a:avLst/>
          </a:prstGeom>
        </p:spPr>
      </p:pic>
      <p:sp>
        <p:nvSpPr>
          <p:cNvPr id="18" name="TextBox 17">
            <a:extLst>
              <a:ext uri="{FF2B5EF4-FFF2-40B4-BE49-F238E27FC236}">
                <a16:creationId xmlns:a16="http://schemas.microsoft.com/office/drawing/2014/main" id="{042F7685-72CB-281B-4665-FD79E50CE852}"/>
              </a:ext>
            </a:extLst>
          </p:cNvPr>
          <p:cNvSpPr txBox="1"/>
          <p:nvPr/>
        </p:nvSpPr>
        <p:spPr>
          <a:xfrm>
            <a:off x="53961" y="6421909"/>
            <a:ext cx="604203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B1314F"/>
                </a:solidFill>
                <a:effectLst/>
                <a:uLnTx/>
                <a:uFillTx/>
                <a:latin typeface="Calibri" panose="020F0502020204030204"/>
                <a:ea typeface="+mn-ea"/>
                <a:cs typeface="+mn-cs"/>
              </a:rPr>
              <a:t>https://</a:t>
            </a:r>
            <a:r>
              <a:rPr kumimoji="0" lang="en-US" sz="1050" b="0" i="0" u="none" strike="noStrike" kern="1200" cap="none" spc="0" normalizeH="0" baseline="0" noProof="0" dirty="0" err="1">
                <a:ln>
                  <a:noFill/>
                </a:ln>
                <a:solidFill>
                  <a:srgbClr val="B1314F"/>
                </a:solidFill>
                <a:effectLst/>
                <a:uLnTx/>
                <a:uFillTx/>
                <a:latin typeface="Calibri" panose="020F0502020204030204"/>
                <a:ea typeface="+mn-ea"/>
                <a:cs typeface="+mn-cs"/>
              </a:rPr>
              <a:t>blog.catie.ca</a:t>
            </a:r>
            <a:r>
              <a:rPr kumimoji="0" lang="en-US" sz="1050" b="0" i="0" u="none" strike="noStrike" kern="1200" cap="none" spc="0" normalizeH="0" baseline="0" noProof="0" dirty="0">
                <a:ln>
                  <a:noFill/>
                </a:ln>
                <a:solidFill>
                  <a:srgbClr val="B1314F"/>
                </a:solidFill>
                <a:effectLst/>
                <a:uLnTx/>
                <a:uFillTx/>
                <a:latin typeface="Calibri" panose="020F0502020204030204"/>
                <a:ea typeface="+mn-ea"/>
                <a:cs typeface="+mn-cs"/>
              </a:rPr>
              <a:t>/2019/03/11/a-step-by-step-process-on-how-we-can-support-mothers-living-with-hiv</a:t>
            </a: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6798563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679722" y="6411607"/>
            <a:ext cx="3966983" cy="369332"/>
          </a:xfrm>
          <a:prstGeom prst="rect">
            <a:avLst/>
          </a:prstGeom>
          <a:noFill/>
        </p:spPr>
        <p:txBody>
          <a:bodyPr wrap="none" rtlCol="0">
            <a:spAutoFit/>
          </a:bodyPr>
          <a:lstStyle/>
          <a:p>
            <a:r>
              <a:rPr lang="en-US" dirty="0"/>
              <a:t>https://</a:t>
            </a:r>
            <a:r>
              <a:rPr lang="en-US" dirty="0" err="1"/>
              <a:t>www.catie.ca</a:t>
            </a:r>
            <a:r>
              <a:rPr lang="en-US" dirty="0"/>
              <a:t>/feeding-your-baby</a:t>
            </a:r>
          </a:p>
        </p:txBody>
      </p:sp>
      <p:pic>
        <p:nvPicPr>
          <p:cNvPr id="8" name="Picture 7">
            <a:extLst>
              <a:ext uri="{FF2B5EF4-FFF2-40B4-BE49-F238E27FC236}">
                <a16:creationId xmlns:a16="http://schemas.microsoft.com/office/drawing/2014/main" id="{010A11B0-91F4-C61B-4B19-9157E473AB4A}"/>
              </a:ext>
            </a:extLst>
          </p:cNvPr>
          <p:cNvPicPr>
            <a:picLocks noChangeAspect="1"/>
          </p:cNvPicPr>
          <p:nvPr/>
        </p:nvPicPr>
        <p:blipFill>
          <a:blip r:embed="rId2"/>
          <a:stretch>
            <a:fillRect/>
          </a:stretch>
        </p:blipFill>
        <p:spPr>
          <a:xfrm>
            <a:off x="870332" y="0"/>
            <a:ext cx="4434825" cy="6849829"/>
          </a:xfrm>
          <a:prstGeom prst="rect">
            <a:avLst/>
          </a:prstGeom>
        </p:spPr>
      </p:pic>
      <p:pic>
        <p:nvPicPr>
          <p:cNvPr id="10" name="Picture 9">
            <a:extLst>
              <a:ext uri="{FF2B5EF4-FFF2-40B4-BE49-F238E27FC236}">
                <a16:creationId xmlns:a16="http://schemas.microsoft.com/office/drawing/2014/main" id="{4F050BE8-BBF7-A6C7-2520-596C86F59E51}"/>
              </a:ext>
            </a:extLst>
          </p:cNvPr>
          <p:cNvPicPr>
            <a:picLocks noChangeAspect="1"/>
          </p:cNvPicPr>
          <p:nvPr/>
        </p:nvPicPr>
        <p:blipFill>
          <a:blip r:embed="rId3"/>
          <a:stretch>
            <a:fillRect/>
          </a:stretch>
        </p:blipFill>
        <p:spPr>
          <a:xfrm>
            <a:off x="6468200" y="261727"/>
            <a:ext cx="3854603" cy="5991809"/>
          </a:xfrm>
          <a:prstGeom prst="rect">
            <a:avLst/>
          </a:prstGeom>
        </p:spPr>
      </p:pic>
    </p:spTree>
    <p:extLst>
      <p:ext uri="{BB962C8B-B14F-4D97-AF65-F5344CB8AC3E}">
        <p14:creationId xmlns:p14="http://schemas.microsoft.com/office/powerpoint/2010/main" val="52563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3A967E6-C327-DB73-D920-C231060CBCA5}"/>
              </a:ext>
            </a:extLst>
          </p:cNvPr>
          <p:cNvSpPr txBox="1">
            <a:spLocks/>
          </p:cNvSpPr>
          <p:nvPr/>
        </p:nvSpPr>
        <p:spPr>
          <a:xfrm>
            <a:off x="2175751" y="194081"/>
            <a:ext cx="7425450" cy="106661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b="1" dirty="0">
                <a:latin typeface="Aptos" panose="020B0004020202020204" pitchFamily="34" charset="0"/>
              </a:rPr>
              <a:t>The WCHC Hub</a:t>
            </a:r>
          </a:p>
        </p:txBody>
      </p:sp>
      <p:sp>
        <p:nvSpPr>
          <p:cNvPr id="7" name="TextBox 6">
            <a:extLst>
              <a:ext uri="{FF2B5EF4-FFF2-40B4-BE49-F238E27FC236}">
                <a16:creationId xmlns:a16="http://schemas.microsoft.com/office/drawing/2014/main" id="{AF21D4C6-355A-43D7-3D78-DF329CE33698}"/>
              </a:ext>
            </a:extLst>
          </p:cNvPr>
          <p:cNvSpPr txBox="1"/>
          <p:nvPr/>
        </p:nvSpPr>
        <p:spPr>
          <a:xfrm>
            <a:off x="259383" y="4739099"/>
            <a:ext cx="11750967" cy="1559123"/>
          </a:xfrm>
          <a:prstGeom prst="roundRect">
            <a:avLst>
              <a:gd name="adj" fmla="val 19397"/>
            </a:avLst>
          </a:prstGeom>
          <a:solidFill>
            <a:schemeClr val="bg1"/>
          </a:solidFill>
          <a:ln w="38100">
            <a:solidFill>
              <a:srgbClr val="0FA6AE"/>
            </a:solidFill>
          </a:ln>
        </p:spPr>
        <p:txBody>
          <a:bodyPr wrap="square" anchor="ctr">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ptos" panose="020B0004020202020204" pitchFamily="34" charset="0"/>
                <a:ea typeface="M PLUS Rounded 1c" panose="020B0604020202020204" charset="-128"/>
                <a:cs typeface="M PLUS Rounded 1c" panose="020B0604020202020204" charset="-128"/>
                <a:sym typeface="Arial"/>
              </a:rPr>
              <a:t>The WCHC Hub is dedicated to creating a feminist network of people involved in the gender, HIV &amp; STBBI movement that are interested in actively confronting misogyny, patriarchy, and historical and ongoing colonialism.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M PLUS Rounded 1c" panose="020B0604020202020204" charset="-128"/>
              <a:ea typeface="M PLUS Rounded 1c" panose="020B0604020202020204" charset="-128"/>
              <a:cs typeface="M PLUS Rounded 1c" panose="020B0604020202020204" charset="-128"/>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0" i="0" u="none" strike="noStrike" kern="0" cap="none" spc="0" normalizeH="0" baseline="0" noProof="0" dirty="0">
                <a:ln>
                  <a:noFill/>
                </a:ln>
                <a:solidFill>
                  <a:srgbClr val="000000"/>
                </a:solidFill>
                <a:effectLst/>
                <a:uLnTx/>
                <a:uFillTx/>
                <a:latin typeface="Aptos" panose="020B0004020202020204" pitchFamily="34" charset="0"/>
                <a:ea typeface="M PLUS Rounded 1c" panose="020B0604020202020204" charset="-128"/>
                <a:cs typeface="M PLUS Rounded 1c" panose="020B0604020202020204" charset="-128"/>
                <a:sym typeface="Arial"/>
              </a:rPr>
              <a:t>By uniting diverse stakeholders in the field of women and gender diverse people, HIV &amp; STBBIs, our mission is to strengthen knowledge mobilization, drive system-level change, advance gender-inclusive care, and empower the full potential of all individuals involved. Our overarching goal is to enhance healthcare outcomes, eliminate gaps, and improve the quality of healthcare for women and gender diverse people with HIV &amp; STBBIs.</a:t>
            </a:r>
          </a:p>
        </p:txBody>
      </p:sp>
      <p:grpSp>
        <p:nvGrpSpPr>
          <p:cNvPr id="8" name="Group 7">
            <a:extLst>
              <a:ext uri="{FF2B5EF4-FFF2-40B4-BE49-F238E27FC236}">
                <a16:creationId xmlns:a16="http://schemas.microsoft.com/office/drawing/2014/main" id="{943207A8-CE4D-74BF-E3E1-5B8E143F8F2E}"/>
              </a:ext>
            </a:extLst>
          </p:cNvPr>
          <p:cNvGrpSpPr/>
          <p:nvPr/>
        </p:nvGrpSpPr>
        <p:grpSpPr>
          <a:xfrm>
            <a:off x="207855" y="135118"/>
            <a:ext cx="1849545" cy="1066614"/>
            <a:chOff x="2328995" y="1592317"/>
            <a:chExt cx="4597269" cy="2864107"/>
          </a:xfrm>
        </p:grpSpPr>
        <p:sp>
          <p:nvSpPr>
            <p:cNvPr id="9" name="Rectangle: Rounded Corners 8">
              <a:extLst>
                <a:ext uri="{FF2B5EF4-FFF2-40B4-BE49-F238E27FC236}">
                  <a16:creationId xmlns:a16="http://schemas.microsoft.com/office/drawing/2014/main" id="{5666E4AA-D569-71C3-B820-34E2264BDD69}"/>
                </a:ext>
              </a:extLst>
            </p:cNvPr>
            <p:cNvSpPr/>
            <p:nvPr/>
          </p:nvSpPr>
          <p:spPr>
            <a:xfrm>
              <a:off x="2328995" y="1592317"/>
              <a:ext cx="4597269" cy="2864107"/>
            </a:xfrm>
            <a:prstGeom prst="round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CA"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0" name="Picture 9" descr="A close up of a logo&#10;&#10;Description automatically generated">
              <a:extLst>
                <a:ext uri="{FF2B5EF4-FFF2-40B4-BE49-F238E27FC236}">
                  <a16:creationId xmlns:a16="http://schemas.microsoft.com/office/drawing/2014/main" id="{9010E688-031B-F98F-C6EF-B8E69160C4A1}"/>
                </a:ext>
              </a:extLst>
            </p:cNvPr>
            <p:cNvPicPr>
              <a:picLocks noChangeAspect="1"/>
            </p:cNvPicPr>
            <p:nvPr/>
          </p:nvPicPr>
          <p:blipFill>
            <a:blip r:embed="rId2"/>
            <a:stretch>
              <a:fillRect/>
            </a:stretch>
          </p:blipFill>
          <p:spPr>
            <a:xfrm>
              <a:off x="2452608" y="1872055"/>
              <a:ext cx="4238784" cy="2349806"/>
            </a:xfrm>
            <a:prstGeom prst="rect">
              <a:avLst/>
            </a:prstGeom>
            <a:ln>
              <a:noFill/>
            </a:ln>
          </p:spPr>
        </p:pic>
      </p:grpSp>
      <p:pic>
        <p:nvPicPr>
          <p:cNvPr id="11" name="Picture 10" descr="A diagram of women community leadership team&#10;&#10;Description automatically generated">
            <a:extLst>
              <a:ext uri="{FF2B5EF4-FFF2-40B4-BE49-F238E27FC236}">
                <a16:creationId xmlns:a16="http://schemas.microsoft.com/office/drawing/2014/main" id="{52772C55-676F-531E-4CC9-0A5A27456638}"/>
              </a:ext>
            </a:extLst>
          </p:cNvPr>
          <p:cNvPicPr>
            <a:picLocks noChangeAspect="1"/>
          </p:cNvPicPr>
          <p:nvPr/>
        </p:nvPicPr>
        <p:blipFill>
          <a:blip r:embed="rId3"/>
          <a:stretch>
            <a:fillRect/>
          </a:stretch>
        </p:blipFill>
        <p:spPr>
          <a:xfrm>
            <a:off x="3863941" y="1447970"/>
            <a:ext cx="4230300" cy="3172726"/>
          </a:xfrm>
          <a:prstGeom prst="roundRect">
            <a:avLst>
              <a:gd name="adj" fmla="val 16667"/>
            </a:avLst>
          </a:prstGeom>
          <a:ln w="38100">
            <a:solidFill>
              <a:srgbClr val="0FA6AE"/>
            </a:solidFill>
          </a:ln>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F09218D9-718E-006A-9FF4-0B2BC1949A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892" y="1495057"/>
            <a:ext cx="2954834" cy="2955730"/>
          </a:xfrm>
          <a:prstGeom prst="ellipse">
            <a:avLst/>
          </a:prstGeom>
          <a:ln w="28575">
            <a:solidFill>
              <a:srgbClr val="0FA6AE"/>
            </a:solidFill>
          </a:ln>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19" name="Group 18">
            <a:extLst>
              <a:ext uri="{FF2B5EF4-FFF2-40B4-BE49-F238E27FC236}">
                <a16:creationId xmlns:a16="http://schemas.microsoft.com/office/drawing/2014/main" id="{03304B60-4F46-2264-5046-48F892D388EB}"/>
              </a:ext>
            </a:extLst>
          </p:cNvPr>
          <p:cNvGrpSpPr/>
          <p:nvPr/>
        </p:nvGrpSpPr>
        <p:grpSpPr>
          <a:xfrm>
            <a:off x="8712030" y="1495057"/>
            <a:ext cx="2973464" cy="2971076"/>
            <a:chOff x="8487166" y="1005011"/>
            <a:chExt cx="2554001" cy="2526672"/>
          </a:xfrm>
        </p:grpSpPr>
        <p:sp>
          <p:nvSpPr>
            <p:cNvPr id="18" name="Oval 17">
              <a:extLst>
                <a:ext uri="{FF2B5EF4-FFF2-40B4-BE49-F238E27FC236}">
                  <a16:creationId xmlns:a16="http://schemas.microsoft.com/office/drawing/2014/main" id="{D590CB4B-B14C-9344-E92A-65F489DC6E4E}"/>
                </a:ext>
              </a:extLst>
            </p:cNvPr>
            <p:cNvSpPr/>
            <p:nvPr/>
          </p:nvSpPr>
          <p:spPr>
            <a:xfrm>
              <a:off x="8487166" y="1005011"/>
              <a:ext cx="2526672" cy="252667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7" name="Picture 16" descr="A blue and white circle with blue leaves around it&#10;&#10;Description automatically generated">
              <a:extLst>
                <a:ext uri="{FF2B5EF4-FFF2-40B4-BE49-F238E27FC236}">
                  <a16:creationId xmlns:a16="http://schemas.microsoft.com/office/drawing/2014/main" id="{4CBBB06F-A063-3D26-BF3B-9ED4AB3700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14495" y="1005011"/>
              <a:ext cx="2526672" cy="2526672"/>
            </a:xfrm>
            <a:prstGeom prst="rect">
              <a:avLst/>
            </a:prstGeom>
          </p:spPr>
        </p:pic>
      </p:grpSp>
      <p:pic>
        <p:nvPicPr>
          <p:cNvPr id="23" name="Picture 22" descr="A group of icons in pink circles&#10;&#10;Description automatically generated">
            <a:extLst>
              <a:ext uri="{FF2B5EF4-FFF2-40B4-BE49-F238E27FC236}">
                <a16:creationId xmlns:a16="http://schemas.microsoft.com/office/drawing/2014/main" id="{680B3AF0-39C7-8B2E-9A2A-76D7EC41290E}"/>
              </a:ext>
            </a:extLst>
          </p:cNvPr>
          <p:cNvPicPr>
            <a:picLocks noChangeAspect="1"/>
          </p:cNvPicPr>
          <p:nvPr/>
        </p:nvPicPr>
        <p:blipFill rotWithShape="1">
          <a:blip r:embed="rId6">
            <a:extLst>
              <a:ext uri="{28A0092B-C50C-407E-A947-70E740481C1C}">
                <a14:useLocalDpi xmlns:a14="http://schemas.microsoft.com/office/drawing/2010/main" val="0"/>
              </a:ext>
            </a:extLst>
          </a:blip>
          <a:srcRect l="51054" t="50613" r="3552" b="4801"/>
          <a:stretch/>
        </p:blipFill>
        <p:spPr>
          <a:xfrm>
            <a:off x="8955636" y="6360546"/>
            <a:ext cx="428242" cy="420624"/>
          </a:xfrm>
          <a:prstGeom prst="ellipse">
            <a:avLst/>
          </a:prstGeom>
        </p:spPr>
      </p:pic>
      <p:pic>
        <p:nvPicPr>
          <p:cNvPr id="24" name="Picture 23" descr="A group of icons in pink circles&#10;&#10;Description automatically generated">
            <a:extLst>
              <a:ext uri="{FF2B5EF4-FFF2-40B4-BE49-F238E27FC236}">
                <a16:creationId xmlns:a16="http://schemas.microsoft.com/office/drawing/2014/main" id="{4D37843F-2EDA-9C0C-A363-558136B2F302}"/>
              </a:ext>
            </a:extLst>
          </p:cNvPr>
          <p:cNvPicPr>
            <a:picLocks noChangeAspect="1"/>
          </p:cNvPicPr>
          <p:nvPr/>
        </p:nvPicPr>
        <p:blipFill rotWithShape="1">
          <a:blip r:embed="rId6">
            <a:extLst>
              <a:ext uri="{28A0092B-C50C-407E-A947-70E740481C1C}">
                <a14:useLocalDpi xmlns:a14="http://schemas.microsoft.com/office/drawing/2010/main" val="0"/>
              </a:ext>
            </a:extLst>
          </a:blip>
          <a:srcRect l="1791" t="50789" r="52811" b="4192"/>
          <a:stretch/>
        </p:blipFill>
        <p:spPr>
          <a:xfrm>
            <a:off x="775813" y="6358215"/>
            <a:ext cx="420614" cy="417105"/>
          </a:xfrm>
          <a:prstGeom prst="ellipse">
            <a:avLst/>
          </a:prstGeom>
        </p:spPr>
      </p:pic>
      <p:pic>
        <p:nvPicPr>
          <p:cNvPr id="25" name="Picture 24" descr="A group of icons in pink circles&#10;&#10;Description automatically generated">
            <a:extLst>
              <a:ext uri="{FF2B5EF4-FFF2-40B4-BE49-F238E27FC236}">
                <a16:creationId xmlns:a16="http://schemas.microsoft.com/office/drawing/2014/main" id="{60B55372-D1C0-0CB3-EB8A-B913A4C1C77F}"/>
              </a:ext>
            </a:extLst>
          </p:cNvPr>
          <p:cNvPicPr>
            <a:picLocks noChangeAspect="1"/>
          </p:cNvPicPr>
          <p:nvPr/>
        </p:nvPicPr>
        <p:blipFill rotWithShape="1">
          <a:blip r:embed="rId6">
            <a:extLst>
              <a:ext uri="{28A0092B-C50C-407E-A947-70E740481C1C}">
                <a14:useLocalDpi xmlns:a14="http://schemas.microsoft.com/office/drawing/2010/main" val="0"/>
              </a:ext>
            </a:extLst>
          </a:blip>
          <a:srcRect l="51963" t="3643" r="4952" b="51760"/>
          <a:stretch/>
        </p:blipFill>
        <p:spPr>
          <a:xfrm>
            <a:off x="8449795" y="6360546"/>
            <a:ext cx="406363" cy="420624"/>
          </a:xfrm>
          <a:prstGeom prst="ellipse">
            <a:avLst/>
          </a:prstGeom>
        </p:spPr>
      </p:pic>
      <p:pic>
        <p:nvPicPr>
          <p:cNvPr id="26" name="Picture 25" descr="A group of icons in pink circles&#10;&#10;Description automatically generated">
            <a:extLst>
              <a:ext uri="{FF2B5EF4-FFF2-40B4-BE49-F238E27FC236}">
                <a16:creationId xmlns:a16="http://schemas.microsoft.com/office/drawing/2014/main" id="{3E62207B-E580-15B9-0566-EEA5B06F4C71}"/>
              </a:ext>
            </a:extLst>
          </p:cNvPr>
          <p:cNvPicPr>
            <a:picLocks noChangeAspect="1"/>
          </p:cNvPicPr>
          <p:nvPr/>
        </p:nvPicPr>
        <p:blipFill rotWithShape="1">
          <a:blip r:embed="rId6">
            <a:extLst>
              <a:ext uri="{28A0092B-C50C-407E-A947-70E740481C1C}">
                <a14:useLocalDpi xmlns:a14="http://schemas.microsoft.com/office/drawing/2010/main" val="0"/>
              </a:ext>
            </a:extLst>
          </a:blip>
          <a:srcRect l="1766" t="2251" r="52930" b="53093"/>
          <a:stretch/>
        </p:blipFill>
        <p:spPr>
          <a:xfrm>
            <a:off x="5106385" y="6365333"/>
            <a:ext cx="426730" cy="420624"/>
          </a:xfrm>
          <a:prstGeom prst="ellipse">
            <a:avLst/>
          </a:prstGeom>
        </p:spPr>
      </p:pic>
      <p:pic>
        <p:nvPicPr>
          <p:cNvPr id="28" name="Picture 27" descr="A logo of a camera&#10;&#10;Description automatically generated">
            <a:extLst>
              <a:ext uri="{FF2B5EF4-FFF2-40B4-BE49-F238E27FC236}">
                <a16:creationId xmlns:a16="http://schemas.microsoft.com/office/drawing/2014/main" id="{70297A3C-6EC4-54D9-55B2-4747CB7BD748}"/>
              </a:ext>
            </a:extLst>
          </p:cNvPr>
          <p:cNvPicPr>
            <a:picLocks noChangeAspect="1"/>
          </p:cNvPicPr>
          <p:nvPr/>
        </p:nvPicPr>
        <p:blipFill rotWithShape="1">
          <a:blip r:embed="rId7">
            <a:extLst>
              <a:ext uri="{28A0092B-C50C-407E-A947-70E740481C1C}">
                <a14:useLocalDpi xmlns:a14="http://schemas.microsoft.com/office/drawing/2010/main" val="0"/>
              </a:ext>
            </a:extLst>
          </a:blip>
          <a:srcRect l="17601" t="18041" r="17857" b="17657"/>
          <a:stretch/>
        </p:blipFill>
        <p:spPr>
          <a:xfrm>
            <a:off x="9491222" y="6375499"/>
            <a:ext cx="422207" cy="420625"/>
          </a:xfrm>
          <a:prstGeom prst="ellipse">
            <a:avLst/>
          </a:prstGeom>
        </p:spPr>
      </p:pic>
      <p:sp>
        <p:nvSpPr>
          <p:cNvPr id="29" name="TextBox 28">
            <a:extLst>
              <a:ext uri="{FF2B5EF4-FFF2-40B4-BE49-F238E27FC236}">
                <a16:creationId xmlns:a16="http://schemas.microsoft.com/office/drawing/2014/main" id="{AA5962E3-36CB-D877-1147-AE3D9B0DD6BE}"/>
              </a:ext>
            </a:extLst>
          </p:cNvPr>
          <p:cNvSpPr txBox="1"/>
          <p:nvPr/>
        </p:nvSpPr>
        <p:spPr>
          <a:xfrm>
            <a:off x="1196427" y="6379181"/>
            <a:ext cx="3337473" cy="369332"/>
          </a:xfrm>
          <a:prstGeom prst="rect">
            <a:avLst/>
          </a:prstGeom>
          <a:noFill/>
        </p:spPr>
        <p:txBody>
          <a:bodyPr wrap="square" rtlCol="0">
            <a:spAutoFit/>
          </a:bodyPr>
          <a:lstStyle/>
          <a:p>
            <a:r>
              <a:rPr lang="en-CA" dirty="0">
                <a:latin typeface="Aptos" panose="020B0004020202020204" pitchFamily="34" charset="0"/>
                <a:hlinkClick r:id="rId8">
                  <a:extLst>
                    <a:ext uri="{A12FA001-AC4F-418D-AE19-62706E023703}">
                      <ahyp:hlinkClr xmlns:ahyp="http://schemas.microsoft.com/office/drawing/2018/hyperlinkcolor" val="tx"/>
                    </a:ext>
                  </a:extLst>
                </a:hlinkClick>
              </a:rPr>
              <a:t>logan.kennedy@wchospital.ca</a:t>
            </a:r>
            <a:endParaRPr lang="en-CA" dirty="0">
              <a:latin typeface="Aptos" panose="020B0004020202020204" pitchFamily="34" charset="0"/>
            </a:endParaRPr>
          </a:p>
        </p:txBody>
      </p:sp>
      <p:sp>
        <p:nvSpPr>
          <p:cNvPr id="30" name="TextBox 29">
            <a:extLst>
              <a:ext uri="{FF2B5EF4-FFF2-40B4-BE49-F238E27FC236}">
                <a16:creationId xmlns:a16="http://schemas.microsoft.com/office/drawing/2014/main" id="{09E51FF4-A7AC-B545-E10D-32E508483DE9}"/>
              </a:ext>
            </a:extLst>
          </p:cNvPr>
          <p:cNvSpPr txBox="1"/>
          <p:nvPr/>
        </p:nvSpPr>
        <p:spPr>
          <a:xfrm>
            <a:off x="5533115" y="6416625"/>
            <a:ext cx="2040515" cy="369332"/>
          </a:xfrm>
          <a:prstGeom prst="rect">
            <a:avLst/>
          </a:prstGeom>
          <a:noFill/>
        </p:spPr>
        <p:txBody>
          <a:bodyPr wrap="square" rtlCol="0">
            <a:spAutoFit/>
          </a:bodyPr>
          <a:lstStyle/>
          <a:p>
            <a:r>
              <a:rPr lang="en-CA" dirty="0">
                <a:latin typeface="Aptos" panose="020B0004020202020204" pitchFamily="34" charset="0"/>
                <a:hlinkClick r:id="rId9">
                  <a:extLst>
                    <a:ext uri="{A12FA001-AC4F-418D-AE19-62706E023703}">
                      <ahyp:hlinkClr xmlns:ahyp="http://schemas.microsoft.com/office/drawing/2018/hyperlinkcolor" val="tx"/>
                    </a:ext>
                  </a:extLst>
                </a:hlinkClick>
              </a:rPr>
              <a:t>www.wchchub.ca</a:t>
            </a:r>
            <a:r>
              <a:rPr lang="en-CA" dirty="0">
                <a:latin typeface="Aptos" panose="020B0004020202020204" pitchFamily="34" charset="0"/>
              </a:rPr>
              <a:t> </a:t>
            </a:r>
          </a:p>
        </p:txBody>
      </p:sp>
      <p:sp>
        <p:nvSpPr>
          <p:cNvPr id="31" name="TextBox 30">
            <a:extLst>
              <a:ext uri="{FF2B5EF4-FFF2-40B4-BE49-F238E27FC236}">
                <a16:creationId xmlns:a16="http://schemas.microsoft.com/office/drawing/2014/main" id="{9F43C64E-BC77-E411-E1FB-FB9AA2DBFA16}"/>
              </a:ext>
            </a:extLst>
          </p:cNvPr>
          <p:cNvSpPr txBox="1"/>
          <p:nvPr/>
        </p:nvSpPr>
        <p:spPr>
          <a:xfrm>
            <a:off x="9969835" y="6379181"/>
            <a:ext cx="2040515" cy="369332"/>
          </a:xfrm>
          <a:prstGeom prst="rect">
            <a:avLst/>
          </a:prstGeom>
          <a:noFill/>
        </p:spPr>
        <p:txBody>
          <a:bodyPr wrap="square" rtlCol="0">
            <a:spAutoFit/>
          </a:bodyPr>
          <a:lstStyle/>
          <a:p>
            <a:r>
              <a:rPr lang="en-CA" dirty="0">
                <a:latin typeface="Aptos" panose="020B0004020202020204" pitchFamily="34" charset="0"/>
              </a:rPr>
              <a:t>Coming soon!</a:t>
            </a:r>
          </a:p>
        </p:txBody>
      </p:sp>
    </p:spTree>
    <p:extLst>
      <p:ext uri="{BB962C8B-B14F-4D97-AF65-F5344CB8AC3E}">
        <p14:creationId xmlns:p14="http://schemas.microsoft.com/office/powerpoint/2010/main" val="39488662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133A04-F4AF-1D5A-8298-67DFAD35620D}"/>
              </a:ext>
            </a:extLst>
          </p:cNvPr>
          <p:cNvSpPr>
            <a:spLocks noGrp="1"/>
          </p:cNvSpPr>
          <p:nvPr>
            <p:ph type="ctrTitle"/>
          </p:nvPr>
        </p:nvSpPr>
        <p:spPr>
          <a:xfrm>
            <a:off x="1431781" y="1923030"/>
            <a:ext cx="9842237" cy="1325563"/>
          </a:xfrm>
        </p:spPr>
        <p:txBody>
          <a:bodyPr vert="horz" lIns="91440" tIns="45720" rIns="91440" bIns="45720" rtlCol="0" anchor="ctr">
            <a:normAutofit/>
          </a:bodyPr>
          <a:lstStyle/>
          <a:p>
            <a:pPr algn="l"/>
            <a:r>
              <a:rPr lang="en-US" sz="6000" dirty="0">
                <a:solidFill>
                  <a:schemeClr val="tx1">
                    <a:lumMod val="65000"/>
                    <a:lumOff val="35000"/>
                  </a:schemeClr>
                </a:solidFill>
              </a:rPr>
              <a:t>Questions?</a:t>
            </a:r>
            <a:endParaRPr lang="en-US" sz="5600" b="1" kern="1200" dirty="0">
              <a:solidFill>
                <a:schemeClr val="tx1"/>
              </a:solidFill>
              <a:latin typeface="+mj-lt"/>
              <a:ea typeface="+mj-ea"/>
              <a:cs typeface="+mj-cs"/>
            </a:endParaRPr>
          </a:p>
        </p:txBody>
      </p:sp>
      <p:grpSp>
        <p:nvGrpSpPr>
          <p:cNvPr id="8" name="Group 7">
            <a:extLst>
              <a:ext uri="{FF2B5EF4-FFF2-40B4-BE49-F238E27FC236}">
                <a16:creationId xmlns:a16="http://schemas.microsoft.com/office/drawing/2014/main" id="{C3E88E86-D8DB-FB0A-503C-7C361AD83FFA}"/>
              </a:ext>
            </a:extLst>
          </p:cNvPr>
          <p:cNvGrpSpPr/>
          <p:nvPr/>
        </p:nvGrpSpPr>
        <p:grpSpPr>
          <a:xfrm>
            <a:off x="8406449" y="4646646"/>
            <a:ext cx="3602048" cy="1934612"/>
            <a:chOff x="1549667" y="433137"/>
            <a:chExt cx="6160169" cy="3311451"/>
          </a:xfrm>
        </p:grpSpPr>
        <p:sp>
          <p:nvSpPr>
            <p:cNvPr id="6" name="Rectangle: Rounded Corners 5">
              <a:extLst>
                <a:ext uri="{FF2B5EF4-FFF2-40B4-BE49-F238E27FC236}">
                  <a16:creationId xmlns:a16="http://schemas.microsoft.com/office/drawing/2014/main" id="{620B6B64-DCAF-631C-E6CB-641ECA5CEA13}"/>
                </a:ext>
              </a:extLst>
            </p:cNvPr>
            <p:cNvSpPr/>
            <p:nvPr/>
          </p:nvSpPr>
          <p:spPr>
            <a:xfrm>
              <a:off x="1549667" y="433137"/>
              <a:ext cx="6160169" cy="3311451"/>
            </a:xfrm>
            <a:prstGeom prst="roundRect">
              <a:avLst/>
            </a:prstGeom>
            <a:solidFill>
              <a:srgbClr val="FFFFFF"/>
            </a:solidFill>
            <a:ln w="57150">
              <a:solidFill>
                <a:srgbClr val="EF9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6" descr="A close up of a logo&#10;&#10;Description automatically generated">
              <a:extLst>
                <a:ext uri="{FF2B5EF4-FFF2-40B4-BE49-F238E27FC236}">
                  <a16:creationId xmlns:a16="http://schemas.microsoft.com/office/drawing/2014/main" id="{BB4991EB-122D-F519-F6E1-849529E84B74}"/>
                </a:ext>
              </a:extLst>
            </p:cNvPr>
            <p:cNvPicPr>
              <a:picLocks noChangeAspect="1"/>
            </p:cNvPicPr>
            <p:nvPr/>
          </p:nvPicPr>
          <p:blipFill>
            <a:blip r:embed="rId2"/>
            <a:stretch>
              <a:fillRect/>
            </a:stretch>
          </p:blipFill>
          <p:spPr>
            <a:xfrm>
              <a:off x="1879762" y="564382"/>
              <a:ext cx="5499977" cy="3048959"/>
            </a:xfrm>
            <a:prstGeom prst="rect">
              <a:avLst/>
            </a:prstGeom>
            <a:ln>
              <a:noFill/>
            </a:ln>
          </p:spPr>
        </p:pic>
      </p:grpSp>
    </p:spTree>
    <p:extLst>
      <p:ext uri="{BB962C8B-B14F-4D97-AF65-F5344CB8AC3E}">
        <p14:creationId xmlns:p14="http://schemas.microsoft.com/office/powerpoint/2010/main" val="35516888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D49746F-DCFD-8000-09F7-0F2CEE42CD35}"/>
              </a:ext>
            </a:extLst>
          </p:cNvPr>
          <p:cNvSpPr>
            <a:spLocks noGrp="1"/>
          </p:cNvSpPr>
          <p:nvPr>
            <p:ph idx="1"/>
          </p:nvPr>
        </p:nvSpPr>
        <p:spPr>
          <a:xfrm>
            <a:off x="648627" y="1847928"/>
            <a:ext cx="11941097" cy="5144042"/>
          </a:xfrm>
        </p:spPr>
        <p:txBody>
          <a:bodyPr/>
          <a:lstStyle/>
          <a:p>
            <a:r>
              <a:rPr lang="en-US" dirty="0"/>
              <a:t>History of the acceptance of breast/</a:t>
            </a:r>
            <a:r>
              <a:rPr lang="en-US" dirty="0" err="1"/>
              <a:t>chestfeeding</a:t>
            </a:r>
            <a:r>
              <a:rPr lang="en-US" dirty="0"/>
              <a:t> in HIV</a:t>
            </a:r>
          </a:p>
          <a:p>
            <a:endParaRPr lang="en-US" dirty="0"/>
          </a:p>
          <a:p>
            <a:r>
              <a:rPr lang="en-US" dirty="0"/>
              <a:t>Review the updated guidelines, recommendations and science</a:t>
            </a:r>
          </a:p>
          <a:p>
            <a:endParaRPr lang="en-US" dirty="0"/>
          </a:p>
          <a:p>
            <a:r>
              <a:rPr lang="en-US" dirty="0"/>
              <a:t>Review details of the Canadian recommendations</a:t>
            </a:r>
          </a:p>
          <a:p>
            <a:endParaRPr lang="en-US" dirty="0"/>
          </a:p>
          <a:p>
            <a:r>
              <a:rPr lang="en-US" dirty="0"/>
              <a:t>Review available resources</a:t>
            </a:r>
          </a:p>
        </p:txBody>
      </p:sp>
      <p:sp>
        <p:nvSpPr>
          <p:cNvPr id="3" name="Title 2">
            <a:extLst>
              <a:ext uri="{FF2B5EF4-FFF2-40B4-BE49-F238E27FC236}">
                <a16:creationId xmlns:a16="http://schemas.microsoft.com/office/drawing/2014/main" id="{C0DE44C5-15A8-0E0A-5A11-4272879284D9}"/>
              </a:ext>
            </a:extLst>
          </p:cNvPr>
          <p:cNvSpPr>
            <a:spLocks noGrp="1"/>
          </p:cNvSpPr>
          <p:nvPr>
            <p:ph type="title"/>
          </p:nvPr>
        </p:nvSpPr>
        <p:spPr>
          <a:xfrm>
            <a:off x="436756" y="144811"/>
            <a:ext cx="11941098" cy="1037218"/>
          </a:xfrm>
        </p:spPr>
        <p:txBody>
          <a:bodyPr/>
          <a:lstStyle/>
          <a:p>
            <a:r>
              <a:rPr lang="en-US" dirty="0"/>
              <a:t>Overview</a:t>
            </a:r>
          </a:p>
        </p:txBody>
      </p:sp>
    </p:spTree>
    <p:extLst>
      <p:ext uri="{BB962C8B-B14F-4D97-AF65-F5344CB8AC3E}">
        <p14:creationId xmlns:p14="http://schemas.microsoft.com/office/powerpoint/2010/main" val="3193166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85C3977-BAA7-3FFD-D882-580ED5AA6C53}"/>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4600" kern="1200" dirty="0">
                <a:solidFill>
                  <a:schemeClr val="tx1"/>
                </a:solidFill>
                <a:latin typeface="+mj-lt"/>
                <a:ea typeface="+mj-ea"/>
                <a:cs typeface="+mj-cs"/>
              </a:rPr>
              <a:t>The prior US DHHS Guidelines – 2019/21 and before</a:t>
            </a:r>
          </a:p>
        </p:txBody>
      </p:sp>
      <p:sp>
        <p:nvSpPr>
          <p:cNvPr id="10"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screenshot of a medical information&#10;&#10;Description automatically generated">
            <a:extLst>
              <a:ext uri="{FF2B5EF4-FFF2-40B4-BE49-F238E27FC236}">
                <a16:creationId xmlns:a16="http://schemas.microsoft.com/office/drawing/2014/main" id="{62338D0F-443B-15A0-F0F4-7470D02862F3}"/>
              </a:ext>
            </a:extLst>
          </p:cNvPr>
          <p:cNvPicPr>
            <a:picLocks noChangeAspect="1"/>
          </p:cNvPicPr>
          <p:nvPr/>
        </p:nvPicPr>
        <p:blipFill>
          <a:blip r:embed="rId2"/>
          <a:stretch>
            <a:fillRect/>
          </a:stretch>
        </p:blipFill>
        <p:spPr>
          <a:xfrm>
            <a:off x="4374001" y="391170"/>
            <a:ext cx="7398725" cy="5493552"/>
          </a:xfrm>
          <a:prstGeom prst="rect">
            <a:avLst/>
          </a:prstGeom>
        </p:spPr>
      </p:pic>
      <p:sp>
        <p:nvSpPr>
          <p:cNvPr id="4" name="Oval 3">
            <a:extLst>
              <a:ext uri="{FF2B5EF4-FFF2-40B4-BE49-F238E27FC236}">
                <a16:creationId xmlns:a16="http://schemas.microsoft.com/office/drawing/2014/main" id="{1780123D-E5F7-F8E4-6759-A2F0E50B42A0}"/>
              </a:ext>
            </a:extLst>
          </p:cNvPr>
          <p:cNvSpPr/>
          <p:nvPr/>
        </p:nvSpPr>
        <p:spPr>
          <a:xfrm>
            <a:off x="4374001" y="4021576"/>
            <a:ext cx="7398725" cy="545727"/>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A5704AB-48EA-0569-1050-BF20A138870C}"/>
              </a:ext>
            </a:extLst>
          </p:cNvPr>
          <p:cNvSpPr txBox="1"/>
          <p:nvPr/>
        </p:nvSpPr>
        <p:spPr>
          <a:xfrm>
            <a:off x="638882" y="4859039"/>
            <a:ext cx="2817996" cy="923330"/>
          </a:xfrm>
          <a:prstGeom prst="rect">
            <a:avLst/>
          </a:prstGeom>
          <a:noFill/>
          <a:ln w="38100">
            <a:solidFill>
              <a:schemeClr val="accent2"/>
            </a:solidFill>
          </a:ln>
        </p:spPr>
        <p:txBody>
          <a:bodyPr wrap="square" rtlCol="0">
            <a:spAutoFit/>
          </a:bodyPr>
          <a:lstStyle/>
          <a:p>
            <a:r>
              <a:rPr lang="en-US" dirty="0"/>
              <a:t>Same in Canada</a:t>
            </a:r>
          </a:p>
          <a:p>
            <a:pPr marL="285750" indent="-285750">
              <a:buFont typeface="Arial" panose="020B0604020202020204" pitchFamily="34" charset="0"/>
              <a:buChar char="•"/>
            </a:pPr>
            <a:r>
              <a:rPr lang="en-US" dirty="0"/>
              <a:t>Breastfeeding was not recommended</a:t>
            </a:r>
          </a:p>
        </p:txBody>
      </p:sp>
    </p:spTree>
    <p:extLst>
      <p:ext uri="{BB962C8B-B14F-4D97-AF65-F5344CB8AC3E}">
        <p14:creationId xmlns:p14="http://schemas.microsoft.com/office/powerpoint/2010/main" val="498389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5"/>
          <p:cNvSpPr>
            <a:spLocks noGrp="1"/>
          </p:cNvSpPr>
          <p:nvPr>
            <p:ph type="title"/>
          </p:nvPr>
        </p:nvSpPr>
        <p:spPr>
          <a:xfrm>
            <a:off x="1752599" y="239486"/>
            <a:ext cx="8686800" cy="838200"/>
          </a:xfrm>
          <a:ln w="57150" cmpd="thickThin">
            <a:solidFill>
              <a:srgbClr val="FF00FF"/>
            </a:solidFill>
          </a:ln>
        </p:spPr>
        <p:txBody>
          <a:bodyPr>
            <a:noAutofit/>
          </a:bodyPr>
          <a:lstStyle/>
          <a:p>
            <a:pPr algn="ctr"/>
            <a:r>
              <a:rPr lang="en-US" sz="3400" dirty="0">
                <a:latin typeface="Arial"/>
                <a:cs typeface="Arial"/>
              </a:rPr>
              <a:t>WHO HIV &amp; Infant Guideline - 2016</a:t>
            </a:r>
          </a:p>
        </p:txBody>
      </p:sp>
      <p:pic>
        <p:nvPicPr>
          <p:cNvPr id="3" name="Picture 2"/>
          <p:cNvPicPr>
            <a:picLocks noChangeAspect="1"/>
          </p:cNvPicPr>
          <p:nvPr/>
        </p:nvPicPr>
        <p:blipFill>
          <a:blip r:embed="rId2"/>
          <a:stretch>
            <a:fillRect/>
          </a:stretch>
        </p:blipFill>
        <p:spPr>
          <a:xfrm>
            <a:off x="2465614" y="1404548"/>
            <a:ext cx="7260771" cy="5453452"/>
          </a:xfrm>
          <a:prstGeom prst="rect">
            <a:avLst/>
          </a:prstGeom>
        </p:spPr>
      </p:pic>
    </p:spTree>
    <p:extLst>
      <p:ext uri="{BB962C8B-B14F-4D97-AF65-F5344CB8AC3E}">
        <p14:creationId xmlns:p14="http://schemas.microsoft.com/office/powerpoint/2010/main" val="3870534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828800" y="1524000"/>
            <a:ext cx="8610600" cy="5181600"/>
          </a:xfrm>
          <a:solidFill>
            <a:srgbClr val="D9D9D9"/>
          </a:solidFill>
        </p:spPr>
        <p:txBody>
          <a:bodyPr>
            <a:noAutofit/>
          </a:bodyPr>
          <a:lstStyle/>
          <a:p>
            <a:pPr marL="0" indent="0" algn="ctr">
              <a:buNone/>
              <a:defRPr/>
            </a:pPr>
            <a:r>
              <a:rPr lang="en-CA" b="1" dirty="0"/>
              <a:t>Recommendation 1: The Duration of Breastfeeding by Mothers living with HIV</a:t>
            </a:r>
          </a:p>
          <a:p>
            <a:r>
              <a:rPr lang="en-CA" sz="2400" dirty="0"/>
              <a:t>Mothers living with HIV </a:t>
            </a:r>
            <a:r>
              <a:rPr lang="en-CA" sz="2400" b="1" dirty="0"/>
              <a:t>should breastfeed for at least 12 months </a:t>
            </a:r>
            <a:r>
              <a:rPr lang="en-CA" sz="2400" dirty="0"/>
              <a:t>and may continue breastfeeding for up to 24 months or longer (similar to the general population) while being fully supported for ART adherence </a:t>
            </a:r>
            <a:r>
              <a:rPr lang="en-CA" sz="2400" dirty="0">
                <a:solidFill>
                  <a:schemeClr val="tx1">
                    <a:lumMod val="75000"/>
                    <a:lumOff val="25000"/>
                  </a:schemeClr>
                </a:solidFill>
              </a:rPr>
              <a:t>(see the WHO consolidated guidelines on ARV drugs for interventions to optimize adherence).</a:t>
            </a:r>
          </a:p>
          <a:p>
            <a:r>
              <a:rPr lang="en-CA" sz="2400" dirty="0">
                <a:solidFill>
                  <a:srgbClr val="404040"/>
                </a:solidFill>
              </a:rPr>
              <a:t>In settings where health services provide and support lifelong ART, including adherence counselling, and promote and support breastfeeding among women living with HIV, the duration of breastfeeding should not be restricted.</a:t>
            </a:r>
          </a:p>
          <a:p>
            <a:pPr>
              <a:defRPr/>
            </a:pPr>
            <a:endParaRPr lang="en-CA" sz="2800" dirty="0"/>
          </a:p>
          <a:p>
            <a:pPr marL="457200" lvl="1" indent="0">
              <a:buNone/>
              <a:defRPr/>
            </a:pPr>
            <a:endParaRPr lang="en-CA" dirty="0"/>
          </a:p>
          <a:p>
            <a:pPr>
              <a:buFontTx/>
              <a:buNone/>
              <a:defRPr/>
            </a:pPr>
            <a:r>
              <a:rPr lang="en-US" sz="2800" dirty="0"/>
              <a:t> </a:t>
            </a:r>
          </a:p>
        </p:txBody>
      </p:sp>
      <p:sp>
        <p:nvSpPr>
          <p:cNvPr id="7" name="Title 15"/>
          <p:cNvSpPr>
            <a:spLocks noGrp="1"/>
          </p:cNvSpPr>
          <p:nvPr>
            <p:ph type="title"/>
          </p:nvPr>
        </p:nvSpPr>
        <p:spPr>
          <a:xfrm>
            <a:off x="1752600" y="228600"/>
            <a:ext cx="8686800" cy="838200"/>
          </a:xfrm>
          <a:ln w="57150" cmpd="thickThin">
            <a:solidFill>
              <a:schemeClr val="accent2"/>
            </a:solidFill>
          </a:ln>
        </p:spPr>
        <p:txBody>
          <a:bodyPr>
            <a:normAutofit fontScale="90000"/>
          </a:bodyPr>
          <a:lstStyle/>
          <a:p>
            <a:r>
              <a:rPr lang="en-US" b="1" dirty="0">
                <a:latin typeface="Arial"/>
                <a:cs typeface="Arial"/>
              </a:rPr>
              <a:t>WHO Guideline Recommendations</a:t>
            </a:r>
          </a:p>
        </p:txBody>
      </p:sp>
      <p:sp>
        <p:nvSpPr>
          <p:cNvPr id="2" name="TextBox 1">
            <a:extLst>
              <a:ext uri="{FF2B5EF4-FFF2-40B4-BE49-F238E27FC236}">
                <a16:creationId xmlns:a16="http://schemas.microsoft.com/office/drawing/2014/main" id="{B37E11C1-4C87-58B9-CFF4-16D4652AB447}"/>
              </a:ext>
            </a:extLst>
          </p:cNvPr>
          <p:cNvSpPr txBox="1"/>
          <p:nvPr/>
        </p:nvSpPr>
        <p:spPr>
          <a:xfrm>
            <a:off x="2932770" y="5954751"/>
            <a:ext cx="6753067" cy="646331"/>
          </a:xfrm>
          <a:prstGeom prst="rect">
            <a:avLst/>
          </a:prstGeom>
          <a:solidFill>
            <a:schemeClr val="bg1"/>
          </a:solidFill>
          <a:ln w="38100">
            <a:solidFill>
              <a:schemeClr val="accent2"/>
            </a:solidFill>
          </a:ln>
        </p:spPr>
        <p:txBody>
          <a:bodyPr wrap="none" rtlCol="0">
            <a:spAutoFit/>
          </a:bodyPr>
          <a:lstStyle/>
          <a:p>
            <a:pPr algn="ctr"/>
            <a:r>
              <a:rPr lang="en-US" dirty="0"/>
              <a:t>WHO guidelines are mostly written for low- and mid-income countries</a:t>
            </a:r>
          </a:p>
          <a:p>
            <a:pPr algn="ctr"/>
            <a:r>
              <a:rPr lang="en-US" dirty="0"/>
              <a:t>But technically – for the entire world</a:t>
            </a:r>
          </a:p>
        </p:txBody>
      </p:sp>
    </p:spTree>
    <p:extLst>
      <p:ext uri="{BB962C8B-B14F-4D97-AF65-F5344CB8AC3E}">
        <p14:creationId xmlns:p14="http://schemas.microsoft.com/office/powerpoint/2010/main" val="12237483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650555-5989-C7A3-A2E0-EB63F4769C34}"/>
              </a:ext>
            </a:extLst>
          </p:cNvPr>
          <p:cNvSpPr>
            <a:spLocks noGrp="1"/>
          </p:cNvSpPr>
          <p:nvPr>
            <p:ph type="title"/>
          </p:nvPr>
        </p:nvSpPr>
        <p:spPr/>
        <p:txBody>
          <a:bodyPr>
            <a:normAutofit fontScale="90000"/>
          </a:bodyPr>
          <a:lstStyle/>
          <a:p>
            <a:r>
              <a:rPr lang="en-US" dirty="0"/>
              <a:t>In the US – guidelines started to see some change in 2021</a:t>
            </a:r>
          </a:p>
        </p:txBody>
      </p:sp>
      <p:sp>
        <p:nvSpPr>
          <p:cNvPr id="6" name="Content Placeholder 5">
            <a:extLst>
              <a:ext uri="{FF2B5EF4-FFF2-40B4-BE49-F238E27FC236}">
                <a16:creationId xmlns:a16="http://schemas.microsoft.com/office/drawing/2014/main" id="{E864FF44-D1D5-EABA-DA88-5802D38F4758}"/>
              </a:ext>
            </a:extLst>
          </p:cNvPr>
          <p:cNvSpPr>
            <a:spLocks noGrp="1"/>
          </p:cNvSpPr>
          <p:nvPr>
            <p:ph idx="1"/>
          </p:nvPr>
        </p:nvSpPr>
        <p:spPr>
          <a:xfrm>
            <a:off x="250903" y="5718384"/>
            <a:ext cx="11941097" cy="1037218"/>
          </a:xfrm>
        </p:spPr>
        <p:txBody>
          <a:bodyPr>
            <a:normAutofit fontScale="85000" lnSpcReduction="10000"/>
          </a:bodyPr>
          <a:lstStyle/>
          <a:p>
            <a:r>
              <a:rPr lang="en-US" dirty="0"/>
              <a:t>CONFUSING – DUE TO DISCREPENCY B/W WHO AND North American recommendations</a:t>
            </a:r>
          </a:p>
          <a:p>
            <a:r>
              <a:rPr lang="en-US" dirty="0"/>
              <a:t>GUIDANCE EVIDENCE UNCLEAR</a:t>
            </a:r>
          </a:p>
        </p:txBody>
      </p:sp>
      <p:pic>
        <p:nvPicPr>
          <p:cNvPr id="3" name="Picture 2" descr="A screenshot of a medical report&#10;&#10;Description automatically generated">
            <a:extLst>
              <a:ext uri="{FF2B5EF4-FFF2-40B4-BE49-F238E27FC236}">
                <a16:creationId xmlns:a16="http://schemas.microsoft.com/office/drawing/2014/main" id="{8F476BFC-2D90-7158-499B-82E6906ED5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5185" y="1397896"/>
            <a:ext cx="8654081" cy="4104622"/>
          </a:xfrm>
          <a:prstGeom prst="rect">
            <a:avLst/>
          </a:prstGeom>
        </p:spPr>
      </p:pic>
      <p:sp>
        <p:nvSpPr>
          <p:cNvPr id="2" name="Oval 1">
            <a:extLst>
              <a:ext uri="{FF2B5EF4-FFF2-40B4-BE49-F238E27FC236}">
                <a16:creationId xmlns:a16="http://schemas.microsoft.com/office/drawing/2014/main" id="{2F265D64-1576-9EFB-A282-A8C8ECF1EACB}"/>
              </a:ext>
            </a:extLst>
          </p:cNvPr>
          <p:cNvSpPr/>
          <p:nvPr/>
        </p:nvSpPr>
        <p:spPr>
          <a:xfrm>
            <a:off x="1127881" y="2891790"/>
            <a:ext cx="9216269" cy="1565910"/>
          </a:xfrm>
          <a:prstGeom prst="ellipse">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327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10" name="Google Shape;710;p41"/>
          <p:cNvSpPr txBox="1">
            <a:spLocks noGrp="1"/>
          </p:cNvSpPr>
          <p:nvPr>
            <p:ph type="title"/>
          </p:nvPr>
        </p:nvSpPr>
        <p:spPr>
          <a:xfrm>
            <a:off x="512379" y="0"/>
            <a:ext cx="11406351" cy="1325563"/>
          </a:xfrm>
          <a:prstGeom prst="rect">
            <a:avLst/>
          </a:prstGeom>
        </p:spPr>
        <p:txBody>
          <a:bodyPr spcFirstLastPara="1" vert="horz" wrap="square" lIns="121900" tIns="121900" rIns="121900" bIns="121900" rtlCol="0" anchor="t" anchorCtr="0">
            <a:noAutofit/>
          </a:bodyPr>
          <a:lstStyle/>
          <a:p>
            <a:pPr>
              <a:lnSpc>
                <a:spcPct val="120000"/>
              </a:lnSpc>
              <a:spcAft>
                <a:spcPts val="1200"/>
              </a:spcAft>
            </a:pPr>
            <a:r>
              <a:rPr lang="en-US" sz="2800" b="1" dirty="0">
                <a:latin typeface="Arial" panose="020B0604020202020204" pitchFamily="34" charset="0"/>
                <a:cs typeface="Arial" panose="020B0604020202020204" pitchFamily="34" charset="0"/>
              </a:rPr>
              <a:t>Updated DHHS Guidelines Perinatal Guideline changes on Infant Feeding – BIG CHANGE in January 31</a:t>
            </a:r>
            <a:r>
              <a:rPr lang="en-US" sz="2800" b="1" baseline="30000" dirty="0">
                <a:latin typeface="Arial" panose="020B0604020202020204" pitchFamily="34" charset="0"/>
                <a:cs typeface="Arial" panose="020B0604020202020204" pitchFamily="34" charset="0"/>
              </a:rPr>
              <a:t>st</a:t>
            </a:r>
            <a:r>
              <a:rPr lang="en-US" sz="2800" b="1" dirty="0">
                <a:latin typeface="Arial" panose="020B0604020202020204" pitchFamily="34" charset="0"/>
                <a:cs typeface="Arial" panose="020B0604020202020204" pitchFamily="34" charset="0"/>
              </a:rPr>
              <a:t> 2023</a:t>
            </a:r>
          </a:p>
        </p:txBody>
      </p:sp>
      <p:pic>
        <p:nvPicPr>
          <p:cNvPr id="5" name="Picture 4" descr="A white background with black text&#10;&#10;Description automatically generated">
            <a:extLst>
              <a:ext uri="{FF2B5EF4-FFF2-40B4-BE49-F238E27FC236}">
                <a16:creationId xmlns:a16="http://schemas.microsoft.com/office/drawing/2014/main" id="{36699806-BEE4-FC26-3EF2-8510665F4BCB}"/>
              </a:ext>
            </a:extLst>
          </p:cNvPr>
          <p:cNvPicPr>
            <a:picLocks noChangeAspect="1"/>
          </p:cNvPicPr>
          <p:nvPr/>
        </p:nvPicPr>
        <p:blipFill>
          <a:blip r:embed="rId3"/>
          <a:stretch>
            <a:fillRect/>
          </a:stretch>
        </p:blipFill>
        <p:spPr>
          <a:xfrm>
            <a:off x="6192908" y="2244667"/>
            <a:ext cx="5725822" cy="2227580"/>
          </a:xfrm>
          <a:prstGeom prst="rect">
            <a:avLst/>
          </a:prstGeom>
        </p:spPr>
      </p:pic>
      <p:pic>
        <p:nvPicPr>
          <p:cNvPr id="7" name="Picture 6" descr="A close-up of a white text&#10;&#10;Description automatically generated">
            <a:extLst>
              <a:ext uri="{FF2B5EF4-FFF2-40B4-BE49-F238E27FC236}">
                <a16:creationId xmlns:a16="http://schemas.microsoft.com/office/drawing/2014/main" id="{B9F63663-DEE7-756C-8ED1-A523293E546D}"/>
              </a:ext>
            </a:extLst>
          </p:cNvPr>
          <p:cNvPicPr>
            <a:picLocks noChangeAspect="1"/>
          </p:cNvPicPr>
          <p:nvPr/>
        </p:nvPicPr>
        <p:blipFill>
          <a:blip r:embed="rId4"/>
          <a:stretch>
            <a:fillRect/>
          </a:stretch>
        </p:blipFill>
        <p:spPr>
          <a:xfrm>
            <a:off x="676195" y="1485349"/>
            <a:ext cx="5273023" cy="5239649"/>
          </a:xfrm>
          <a:prstGeom prst="rect">
            <a:avLst/>
          </a:prstGeom>
        </p:spPr>
      </p:pic>
      <p:sp>
        <p:nvSpPr>
          <p:cNvPr id="2" name="TextBox 1">
            <a:extLst>
              <a:ext uri="{FF2B5EF4-FFF2-40B4-BE49-F238E27FC236}">
                <a16:creationId xmlns:a16="http://schemas.microsoft.com/office/drawing/2014/main" id="{37BCD37A-5EEF-D0F0-B906-FC6C6272883C}"/>
              </a:ext>
            </a:extLst>
          </p:cNvPr>
          <p:cNvSpPr txBox="1"/>
          <p:nvPr/>
        </p:nvSpPr>
        <p:spPr>
          <a:xfrm>
            <a:off x="8686800" y="6275070"/>
            <a:ext cx="2942985" cy="369332"/>
          </a:xfrm>
          <a:prstGeom prst="rect">
            <a:avLst/>
          </a:prstGeom>
          <a:noFill/>
        </p:spPr>
        <p:txBody>
          <a:bodyPr wrap="none" rtlCol="0">
            <a:spAutoFit/>
          </a:bodyPr>
          <a:lstStyle/>
          <a:p>
            <a:r>
              <a:rPr lang="en-US" dirty="0"/>
              <a:t>Thank you to Dr. Judy Levison</a:t>
            </a:r>
          </a:p>
        </p:txBody>
      </p:sp>
    </p:spTree>
    <p:extLst>
      <p:ext uri="{BB962C8B-B14F-4D97-AF65-F5344CB8AC3E}">
        <p14:creationId xmlns:p14="http://schemas.microsoft.com/office/powerpoint/2010/main" val="42590233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289</TotalTime>
  <Words>1779</Words>
  <Application>Microsoft Macintosh PowerPoint</Application>
  <PresentationFormat>Widescreen</PresentationFormat>
  <Paragraphs>191</Paragraphs>
  <Slides>30</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M PLUS Rounded 1c</vt:lpstr>
      <vt:lpstr>Aptos</vt:lpstr>
      <vt:lpstr>Arial</vt:lpstr>
      <vt:lpstr>Calibri</vt:lpstr>
      <vt:lpstr>Calibri Light</vt:lpstr>
      <vt:lpstr>Wingdings</vt:lpstr>
      <vt:lpstr>Office Theme</vt:lpstr>
      <vt:lpstr>WHAT IS NEW WITH INFANT FEEDING AND HIV? </vt:lpstr>
      <vt:lpstr>PowerPoint Presentation</vt:lpstr>
      <vt:lpstr>PowerPoint Presentation</vt:lpstr>
      <vt:lpstr>Overview</vt:lpstr>
      <vt:lpstr>The prior US DHHS Guidelines – 2019/21 and before</vt:lpstr>
      <vt:lpstr>WHO HIV &amp; Infant Guideline - 2016</vt:lpstr>
      <vt:lpstr>WHO Guideline Recommendations</vt:lpstr>
      <vt:lpstr>In the US – guidelines started to see some change in 2021</vt:lpstr>
      <vt:lpstr>Updated DHHS Guidelines Perinatal Guideline changes on Infant Feeding – BIG CHANGE in January 31st 2023</vt:lpstr>
      <vt:lpstr>PowerPoint Presentation</vt:lpstr>
      <vt:lpstr>PowerPoint Presentation</vt:lpstr>
      <vt:lpstr>Eight Main Recommendations (1-4)</vt:lpstr>
      <vt:lpstr>Counselling on risk of breastmilk transmission up until 2018 – best data from WHO meta-analysis</vt:lpstr>
      <vt:lpstr>Most significant study estimating risk of HIV breastmilk transmission – PROMISE trial - 2018</vt:lpstr>
      <vt:lpstr>PROMISE TRIAL – 2 CASES</vt:lpstr>
      <vt:lpstr>Toronto Case Series – first 3 infants breastfed in high-income countries in literature</vt:lpstr>
      <vt:lpstr>North American Case Series</vt:lpstr>
      <vt:lpstr>Published reports of women with HIV breastfeeding in high-income countries </vt:lpstr>
      <vt:lpstr>American Pediatric Association</vt:lpstr>
      <vt:lpstr>International Group – Community members, Clinicians &amp; Researchers - https://www.wlhiv.org/informplus</vt:lpstr>
      <vt:lpstr>Main Recommendations (5: Maternal recommendations)</vt:lpstr>
      <vt:lpstr>Main Recommendations (6: Infant recommendations)</vt:lpstr>
      <vt:lpstr>Main Recommendations (6: Infant recommendations)</vt:lpstr>
      <vt:lpstr>Main Recommendations (6: Infant recommendations)</vt:lpstr>
      <vt:lpstr>Main Recommendations: (7 reporting and 8 monitoring)</vt:lpstr>
      <vt:lpstr>AVAILABLE RESOURCES</vt:lpstr>
      <vt:lpstr>CATIE VIDEO</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Presenter(s) Name &amp; Email Date</dc:title>
  <dc:creator>Koebel, Jill</dc:creator>
  <cp:lastModifiedBy>Loutfy, Mona (Dr.)</cp:lastModifiedBy>
  <cp:revision>10</cp:revision>
  <cp:lastPrinted>2024-09-18T22:44:19Z</cp:lastPrinted>
  <dcterms:created xsi:type="dcterms:W3CDTF">2024-06-12T14:01:48Z</dcterms:created>
  <dcterms:modified xsi:type="dcterms:W3CDTF">2024-11-18T22:28:03Z</dcterms:modified>
</cp:coreProperties>
</file>